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8"/>
  </p:notesMasterIdLst>
  <p:sldIdLst>
    <p:sldId id="678" r:id="rId2"/>
    <p:sldId id="683" r:id="rId3"/>
    <p:sldId id="680" r:id="rId4"/>
    <p:sldId id="635" r:id="rId5"/>
    <p:sldId id="681" r:id="rId6"/>
    <p:sldId id="646" r:id="rId7"/>
    <p:sldId id="655" r:id="rId8"/>
    <p:sldId id="657" r:id="rId9"/>
    <p:sldId id="644" r:id="rId10"/>
    <p:sldId id="564" r:id="rId11"/>
    <p:sldId id="684" r:id="rId12"/>
    <p:sldId id="647" r:id="rId13"/>
    <p:sldId id="648" r:id="rId14"/>
    <p:sldId id="633" r:id="rId15"/>
    <p:sldId id="595" r:id="rId16"/>
    <p:sldId id="671" r:id="rId17"/>
    <p:sldId id="672" r:id="rId18"/>
    <p:sldId id="654" r:id="rId19"/>
    <p:sldId id="659" r:id="rId20"/>
    <p:sldId id="649" r:id="rId21"/>
    <p:sldId id="673" r:id="rId22"/>
    <p:sldId id="610" r:id="rId23"/>
    <p:sldId id="674" r:id="rId24"/>
    <p:sldId id="662" r:id="rId25"/>
    <p:sldId id="663" r:id="rId26"/>
    <p:sldId id="573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FF"/>
    <a:srgbClr val="FFE7FA"/>
    <a:srgbClr val="FECAF4"/>
    <a:srgbClr val="FEACEE"/>
    <a:srgbClr val="FB09CD"/>
    <a:srgbClr val="4B48FF"/>
    <a:srgbClr val="006633"/>
    <a:srgbClr val="002569"/>
    <a:srgbClr val="040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45" autoAdjust="0"/>
    <p:restoredTop sz="77273" autoAdjust="0"/>
  </p:normalViewPr>
  <p:slideViewPr>
    <p:cSldViewPr snapToObjects="1">
      <p:cViewPr varScale="1">
        <p:scale>
          <a:sx n="116" d="100"/>
          <a:sy n="116" d="100"/>
        </p:scale>
        <p:origin x="3416" y="200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154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563964B-0F3F-4C5C-BC92-42D87DAEDD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277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29A79-9D18-43FE-8387-6D4BDAFF2888}" type="slidenum">
              <a:rPr lang="en-GB"/>
              <a:pPr/>
              <a:t>1</a:t>
            </a:fld>
            <a:endParaRPr lang="en-GB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416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45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9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94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F86DA0-7B23-4AB1-A721-00ED92F8599F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160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5434-C962-43BE-AF92-D6B6454E6328}" type="slidenum">
              <a:rPr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261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5434-C962-43BE-AF92-D6B6454E6328}" type="slidenum">
              <a:rPr lang="en-US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168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373CB2-382E-4180-ADFF-E86F9B0E4AFC}" type="slidenum">
              <a:rPr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939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935C6A-03B1-47AC-ACA4-BE564D93330B}" type="slidenum">
              <a:rPr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27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84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Signal prop to </a:t>
            </a:r>
            <a:r>
              <a:rPr lang="en-US" dirty="0" err="1" smtClean="0"/>
              <a:t>sq</a:t>
            </a:r>
            <a:r>
              <a:rPr lang="en-US" dirty="0" smtClean="0"/>
              <a:t> of energy/intensity – 2 photon</a:t>
            </a:r>
          </a:p>
          <a:p>
            <a:r>
              <a:rPr lang="en-US" dirty="0" smtClean="0"/>
              <a:t>Energy is per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80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65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>
            <a:spLocks noChangeArrowheads="1"/>
          </p:cNvSpPr>
          <p:nvPr userDrawn="1"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/>
          </a:p>
        </p:txBody>
      </p:sp>
      <p:pic>
        <p:nvPicPr>
          <p:cNvPr id="3" name="Picture 85" descr="shiel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9388"/>
            <a:ext cx="4810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1"/>
          <p:cNvSpPr>
            <a:spLocks noChangeArrowheads="1"/>
          </p:cNvSpPr>
          <p:nvPr userDrawn="1"/>
        </p:nvSpPr>
        <p:spPr bwMode="gray">
          <a:xfrm>
            <a:off x="0" y="6335713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0" y="6300788"/>
            <a:ext cx="91440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2000" rIns="72000">
            <a:spAutoFit/>
          </a:bodyPr>
          <a:lstStyle/>
          <a:p>
            <a:pPr marL="342000" indent="-342000"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2800">
                <a:solidFill>
                  <a:srgbClr val="FFFFFF"/>
                </a:solidFill>
                <a:latin typeface="Myriad bold"/>
                <a:ea typeface="ＭＳ Ｐゴシック" charset="0"/>
                <a:cs typeface="Myriad bold"/>
              </a:rPr>
              <a:t>York Plasma Institute</a:t>
            </a:r>
          </a:p>
        </p:txBody>
      </p:sp>
      <p:pic>
        <p:nvPicPr>
          <p:cNvPr id="6" name="Picture 10" descr="University of York logo white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36525"/>
            <a:ext cx="4175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53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44624"/>
            <a:ext cx="7632700" cy="7207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1520" y="1196752"/>
            <a:ext cx="8640960" cy="212365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6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9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404813"/>
            <a:ext cx="7632700" cy="720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1233488"/>
            <a:ext cx="8640762" cy="212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3ACCA268-D50C-4610-8171-BA570648A5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340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 bwMode="gray">
      <p:bgPr>
        <a:solidFill>
          <a:srgbClr val="002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/>
          <p:cNvSpPr>
            <a:spLocks noChangeArrowheads="1"/>
          </p:cNvSpPr>
          <p:nvPr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+mn-ea"/>
            </a:endParaRPr>
          </a:p>
        </p:txBody>
      </p:sp>
      <p:sp>
        <p:nvSpPr>
          <p:cNvPr id="3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+mn-ea"/>
            </a:endParaRPr>
          </a:p>
        </p:txBody>
      </p:sp>
      <p:pic>
        <p:nvPicPr>
          <p:cNvPr id="4" name="Picture 98" descr="uoyo_alpha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 bwMode="auto">
          <a:xfrm>
            <a:off x="1156648" y="1844824"/>
            <a:ext cx="6830704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53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184D12-D037-4F4A-954D-74A1B2CCAF8C}" type="datetime2">
              <a:rPr lang="en-GB"/>
              <a:pPr/>
              <a:t>Friday, 27 October 2017</a:t>
            </a:fld>
            <a:endParaRPr lang="en-GB"/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81750"/>
            <a:ext cx="4111625" cy="354013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693075C5-E0B6-4F02-BDDA-E8E44F29A6C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0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4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>
              <a:solidFill>
                <a:schemeClr val="tx1"/>
              </a:solidFill>
            </a:endParaRPr>
          </a:p>
        </p:txBody>
      </p:sp>
      <p:sp>
        <p:nvSpPr>
          <p:cNvPr id="14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596188" y="6459538"/>
            <a:ext cx="15128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A1FB35A-1D28-4DC8-B739-C64FBDC783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28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9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pic>
        <p:nvPicPr>
          <p:cNvPr id="1030" name="Picture 1" descr="University of York logo white.t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34464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212" r:id="rId1"/>
    <p:sldLayoutId id="2147484211" r:id="rId2"/>
    <p:sldLayoutId id="2147484213" r:id="rId3"/>
    <p:sldLayoutId id="2147484214" r:id="rId4"/>
    <p:sldLayoutId id="2147484215" r:id="rId5"/>
    <p:sldLayoutId id="2147484216" r:id="rId6"/>
    <p:sldLayoutId id="214748421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/>
          <a:ea typeface="MS PGothic" pitchFamily="34" charset="-128"/>
          <a:cs typeface="Myriad bold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1313" indent="-342900" algn="l" rtl="0" eaLnBrk="0" fontAlgn="base" hangingPunct="0">
        <a:spcBef>
          <a:spcPts val="10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800">
          <a:solidFill>
            <a:srgbClr val="000000"/>
          </a:solidFill>
          <a:latin typeface="Myriad bold"/>
          <a:ea typeface="MS PGothic" pitchFamily="34" charset="-128"/>
          <a:cs typeface="Myriad bold"/>
        </a:defRPr>
      </a:lvl1pPr>
      <a:lvl2pPr marL="719138" indent="-287338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400">
          <a:solidFill>
            <a:srgbClr val="040500"/>
          </a:solidFill>
          <a:latin typeface="Myriad bold"/>
          <a:ea typeface="Arial" charset="0"/>
          <a:cs typeface="Myriad bold"/>
        </a:defRPr>
      </a:lvl2pPr>
      <a:lvl3pPr marL="1114425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00000"/>
          </a:solidFill>
          <a:latin typeface="Myriad bold"/>
          <a:ea typeface="Arial" charset="0"/>
          <a:cs typeface="Myriad bold"/>
        </a:defRPr>
      </a:lvl3pPr>
      <a:lvl4pPr marL="1511300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00000"/>
          </a:solidFill>
          <a:latin typeface="Myriad bold"/>
          <a:ea typeface="Arial" charset="0"/>
          <a:cs typeface="Myriad bold"/>
        </a:defRPr>
      </a:lvl4pPr>
      <a:lvl5pPr marL="1906588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40500"/>
          </a:solidFill>
          <a:latin typeface="Myriad bold"/>
          <a:ea typeface="Arial" charset="0"/>
          <a:cs typeface="Myriad bold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5" Type="http://schemas.openxmlformats.org/officeDocument/2006/relationships/image" Target="../media/image360.png"/><Relationship Id="rId6" Type="http://schemas.openxmlformats.org/officeDocument/2006/relationships/image" Target="../media/image44.png"/><Relationship Id="rId8" Type="http://schemas.openxmlformats.org/officeDocument/2006/relationships/image" Target="../media/image390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46.wmf"/><Relationship Id="rId6" Type="http://schemas.openxmlformats.org/officeDocument/2006/relationships/image" Target="../media/image48.png"/><Relationship Id="rId7" Type="http://schemas.openxmlformats.org/officeDocument/2006/relationships/oleObject" Target="../embeddings/oleObject7.bin"/><Relationship Id="rId8" Type="http://schemas.openxmlformats.org/officeDocument/2006/relationships/image" Target="../media/image4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4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51.wmf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oleObject" Target="../embeddings/oleObject10.bin"/><Relationship Id="rId8" Type="http://schemas.openxmlformats.org/officeDocument/2006/relationships/image" Target="../media/image5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55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96752"/>
            <a:ext cx="9144000" cy="1152525"/>
          </a:xfrm>
        </p:spPr>
        <p:txBody>
          <a:bodyPr/>
          <a:lstStyle/>
          <a:p>
            <a:r>
              <a:rPr lang="en-US" sz="2800" dirty="0" smtClean="0">
                <a:latin typeface="Myriad pro"/>
                <a:cs typeface="Myriad pro"/>
              </a:rPr>
              <a:t>Plasma </a:t>
            </a:r>
            <a:r>
              <a:rPr lang="en-US" sz="2800" dirty="0">
                <a:latin typeface="Myriad pro"/>
                <a:cs typeface="Myriad pro"/>
              </a:rPr>
              <a:t>D</a:t>
            </a:r>
            <a:r>
              <a:rPr lang="en-US" sz="2800" dirty="0" smtClean="0">
                <a:latin typeface="Myriad pro"/>
                <a:cs typeface="Myriad pro"/>
              </a:rPr>
              <a:t>iagnostic Techniques:</a:t>
            </a:r>
            <a:br>
              <a:rPr lang="en-US" sz="2800" dirty="0" smtClean="0">
                <a:latin typeface="Myriad pro"/>
                <a:cs typeface="Myriad pro"/>
              </a:rPr>
            </a:br>
            <a:r>
              <a:rPr lang="en-US" sz="2800" dirty="0" smtClean="0">
                <a:latin typeface="Myriad pro"/>
                <a:cs typeface="Myriad pro"/>
              </a:rPr>
              <a:t>Laser Induced Fluorescence (LIF/TALIF) spectroscopy</a:t>
            </a:r>
            <a:endParaRPr lang="en-US" sz="280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8224" y="6341258"/>
            <a:ext cx="24053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buNone/>
            </a:pPr>
            <a:r>
              <a:rPr lang="en-GB" dirty="0" smtClean="0">
                <a:solidFill>
                  <a:srgbClr val="FFFFFF"/>
                </a:solidFill>
                <a:latin typeface="Myriad Pro" pitchFamily="34" charset="0"/>
              </a:rPr>
              <a:t>York Plasma Institute</a:t>
            </a:r>
            <a:endParaRPr lang="en-GB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Picture 10" descr="IMG_9968.JPG"/>
          <p:cNvSpPr>
            <a:spLocks noChangeAspect="1"/>
          </p:cNvSpPr>
          <p:nvPr/>
        </p:nvSpPr>
        <p:spPr bwMode="auto">
          <a:xfrm>
            <a:off x="5508625" y="1052736"/>
            <a:ext cx="30956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Arial" pitchFamily="34" charset="0"/>
            </a:endParaRPr>
          </a:p>
        </p:txBody>
      </p:sp>
      <p:sp>
        <p:nvSpPr>
          <p:cNvPr id="13316" name="Title 1"/>
          <p:cNvSpPr txBox="1">
            <a:spLocks/>
          </p:cNvSpPr>
          <p:nvPr/>
        </p:nvSpPr>
        <p:spPr bwMode="auto">
          <a:xfrm>
            <a:off x="1476375" y="115987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RF </a:t>
            </a:r>
            <a:r>
              <a:rPr lang="el-GR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μ</a:t>
            </a: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APPJ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3317" name="Picture 10" descr="IMG_9968.JPG"/>
          <p:cNvSpPr>
            <a:spLocks noChangeAspect="1"/>
          </p:cNvSpPr>
          <p:nvPr/>
        </p:nvSpPr>
        <p:spPr bwMode="auto">
          <a:xfrm>
            <a:off x="7524750" y="1628999"/>
            <a:ext cx="151288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Arial" pitchFamily="34" charset="0"/>
            </a:endParaRPr>
          </a:p>
        </p:txBody>
      </p:sp>
      <p:pic>
        <p:nvPicPr>
          <p:cNvPr id="13318" name="Picture 10" descr="IMG_99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1107" r="32063" b="39793"/>
          <a:stretch>
            <a:fillRect/>
          </a:stretch>
        </p:blipFill>
        <p:spPr bwMode="auto">
          <a:xfrm>
            <a:off x="143709" y="1124397"/>
            <a:ext cx="2988131" cy="233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" y="3451746"/>
            <a:ext cx="3005347" cy="110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3667" y="4221088"/>
            <a:ext cx="2224088" cy="468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140"/>
              </a:lnSpc>
              <a:defRPr/>
            </a:pPr>
            <a:r>
              <a:rPr lang="en-US" sz="1600" b="1" dirty="0">
                <a:solidFill>
                  <a:schemeClr val="bg2">
                    <a:lumMod val="85000"/>
                    <a:lumOff val="15000"/>
                  </a:schemeClr>
                </a:solidFill>
                <a:latin typeface="Myriad bold"/>
                <a:ea typeface="ＭＳ Ｐゴシック" charset="0"/>
                <a:cs typeface="Myriad bold"/>
              </a:rPr>
              <a:t>MP1101 BIOPLASMA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78714"/>
              </p:ext>
            </p:extLst>
          </p:nvPr>
        </p:nvGraphicFramePr>
        <p:xfrm>
          <a:off x="3275856" y="1124397"/>
          <a:ext cx="576064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59"/>
                <a:gridCol w="3183681"/>
              </a:tblGrid>
              <a:tr h="37084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b="1" dirty="0" smtClean="0">
                          <a:latin typeface="Calibri" pitchFamily="34" charset="0"/>
                          <a:cs typeface="Arial" pitchFamily="34" charset="0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err="1" smtClean="0">
                          <a:latin typeface="Calibri" panose="020F0502020204030204" pitchFamily="34" charset="0"/>
                        </a:rPr>
                        <a:t>Typical</a:t>
                      </a:r>
                      <a:r>
                        <a:rPr lang="fr-FR" sz="2400" smtClean="0">
                          <a:latin typeface="Calibri" panose="020F0502020204030204" pitchFamily="34" charset="0"/>
                        </a:rPr>
                        <a:t> values</a:t>
                      </a:r>
                      <a:endParaRPr lang="en-GB" sz="240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Excitation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13.56 MHz</a:t>
                      </a:r>
                      <a:endParaRPr lang="en-GB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Power discharge</a:t>
                      </a:r>
                      <a:endParaRPr lang="en-US" altLang="en-US" sz="2000" b="1" baseline="-25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1-2 W</a:t>
                      </a:r>
                      <a:endParaRPr lang="en-GB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Feed gas</a:t>
                      </a:r>
                      <a:endParaRPr lang="en-US" altLang="en-US" sz="2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1 </a:t>
                      </a:r>
                      <a:r>
                        <a:rPr lang="en-US" altLang="en-US" sz="2000" dirty="0" err="1" smtClean="0">
                          <a:latin typeface="Calibri" pitchFamily="34" charset="0"/>
                          <a:cs typeface="Arial" pitchFamily="34" charset="0"/>
                        </a:rPr>
                        <a:t>slm</a:t>
                      </a: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 He + 0-1 % O2 – </a:t>
                      </a:r>
                      <a:r>
                        <a:rPr lang="en-US" altLang="en-US" sz="2000" baseline="0" dirty="0" smtClean="0">
                          <a:latin typeface="Calibri" pitchFamily="34" charset="0"/>
                          <a:cs typeface="Arial" pitchFamily="34" charset="0"/>
                        </a:rPr>
                        <a:t>N2/O2</a:t>
                      </a:r>
                      <a:endParaRPr lang="en-US" altLang="en-US" sz="2000" dirty="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Channel</a:t>
                      </a:r>
                      <a:r>
                        <a:rPr lang="en-US" altLang="en-US" sz="2000" b="1" baseline="0" smtClean="0">
                          <a:latin typeface="Calibri" pitchFamily="34" charset="0"/>
                          <a:cs typeface="Arial" pitchFamily="34" charset="0"/>
                        </a:rPr>
                        <a:t> s</a:t>
                      </a: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1 x 1 x 30 mm</a:t>
                      </a:r>
                      <a:r>
                        <a:rPr lang="en-US" altLang="en-US" sz="2000" baseline="30000" dirty="0" smtClean="0">
                          <a:latin typeface="Calibri" pitchFamily="34" charset="0"/>
                          <a:cs typeface="Arial" pitchFamily="34" charset="0"/>
                        </a:rPr>
                        <a:t>3</a:t>
                      </a:r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Gas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340 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Electron density</a:t>
                      </a:r>
                      <a:endParaRPr lang="en-US" altLang="en-US" sz="2000" baseline="30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10</a:t>
                      </a:r>
                      <a:r>
                        <a:rPr lang="en-US" altLang="en-US" sz="2000" baseline="30000" smtClean="0">
                          <a:latin typeface="Calibri" pitchFamily="34" charset="0"/>
                          <a:cs typeface="Arial" pitchFamily="34" charset="0"/>
                        </a:rPr>
                        <a:t>17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m</a:t>
                      </a:r>
                      <a:r>
                        <a:rPr lang="en-US" altLang="en-US" sz="2000" baseline="30000" smtClean="0">
                          <a:latin typeface="Calibri" pitchFamily="34" charset="0"/>
                          <a:cs typeface="Arial" pitchFamily="34" charset="0"/>
                        </a:rPr>
                        <a:t>-3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2000" b="1" dirty="0" smtClean="0">
                          <a:latin typeface="Calibri" pitchFamily="34" charset="0"/>
                          <a:cs typeface="Arial" pitchFamily="34" charset="0"/>
                        </a:rPr>
                        <a:t>Electron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 3 eV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10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777484" y="4438875"/>
            <a:ext cx="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49263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en-GB" altLang="en-US" sz="2000" b="1">
              <a:solidFill>
                <a:srgbClr val="FF0000"/>
              </a:solidFill>
              <a:latin typeface="Tahoma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1560" y="4437112"/>
            <a:ext cx="8290445" cy="2359845"/>
            <a:chOff x="755576" y="4293096"/>
            <a:chExt cx="8290445" cy="2359845"/>
          </a:xfrm>
        </p:grpSpPr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755576" y="5305550"/>
              <a:ext cx="3365500" cy="102552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tx1"/>
                </a:gs>
                <a:gs pos="100000">
                  <a:srgbClr val="FB09CD">
                    <a:lumMod val="47000"/>
                    <a:lumOff val="5300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Tahoma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4560814" y="5286500"/>
              <a:ext cx="1985962" cy="1025525"/>
            </a:xfrm>
            <a:prstGeom prst="roundRect">
              <a:avLst>
                <a:gd name="adj" fmla="val 50000"/>
              </a:avLst>
            </a:prstGeom>
            <a:solidFill>
              <a:srgbClr val="FF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5191051" y="5306020"/>
              <a:ext cx="2189163" cy="1003300"/>
            </a:xfrm>
            <a:prstGeom prst="ellipse">
              <a:avLst/>
            </a:prstGeom>
            <a:solidFill>
              <a:srgbClr val="FFE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7729051" y="4797152"/>
              <a:ext cx="179799" cy="1855788"/>
            </a:xfrm>
            <a:prstGeom prst="roundRect">
              <a:avLst>
                <a:gd name="adj" fmla="val 1347"/>
              </a:avLst>
            </a:prstGeom>
            <a:solidFill>
              <a:srgbClr val="B28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36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103489" y="6023100"/>
              <a:ext cx="1587" cy="2381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3744839" y="5740525"/>
              <a:ext cx="292100" cy="3143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3157464" y="6113588"/>
              <a:ext cx="663575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electrons</a:t>
              </a: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6" name="Picture 4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55" name="Picture 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57" name="Picture 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Line 6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Line 6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68" name="Picture 6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0" name="Text Box 6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71" name="Text Box 68"/>
            <p:cNvSpPr txBox="1">
              <a:spLocks noChangeArrowheads="1"/>
            </p:cNvSpPr>
            <p:nvPr/>
          </p:nvSpPr>
          <p:spPr bwMode="auto">
            <a:xfrm>
              <a:off x="6167364" y="5648450"/>
              <a:ext cx="552450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radicals</a:t>
              </a: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" name="Line 79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80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Line 82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6" name="Picture 8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8" name="Text Box 85"/>
            <p:cNvSpPr txBox="1">
              <a:spLocks noChangeArrowheads="1"/>
            </p:cNvSpPr>
            <p:nvPr/>
          </p:nvSpPr>
          <p:spPr bwMode="auto">
            <a:xfrm>
              <a:off x="5656189" y="5429375"/>
              <a:ext cx="5873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neutrals</a:t>
              </a:r>
            </a:p>
          </p:txBody>
        </p:sp>
        <p:sp>
          <p:nvSpPr>
            <p:cNvPr id="89" name="Freeform 88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0" name="Freeform 89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1" name="Freeform 90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103489" y="6023100"/>
              <a:ext cx="1587" cy="2381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92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4" name="Freeform 93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" name="Freeform 94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01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" name="Freeform 102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4" name="Freeform 103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5" name="Freeform 104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9" name="Freeform 108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" name="Freeform 109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" name="Freeform 111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17" name="Picture 1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121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3" name="Freeform 122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4" name="Line 123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Line 124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7" name="Freeform 126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9" name="Freeform 128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0" name="Freeform 129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6" name="Line 135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Line 136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Line 137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39" name="Picture 1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1" name="Text Box 140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142" name="Freeform 141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3" name="Freeform 142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4" name="Freeform 143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5" name="Freeform 144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6" name="Freeform 145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7" name="Freeform 146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8" name="Freeform 147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9" name="Freeform 148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0" name="Freeform 149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Freeform 150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56" name="Picture 15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57" name="Freeform 156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8" name="Freeform 157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9" name="Freeform 158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0" name="Freeform 159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1" name="Freeform 160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2" name="Freeform 161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3" name="Freeform 162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4" name="Line 163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164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6" name="Freeform 165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" name="Freeform 166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8" name="Freeform 167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9" name="Line 168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69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1" name="Freeform 170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2" name="Freeform 171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3" name="Freeform 172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" name="Line 173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74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6" name="Freeform 175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7" name="Freeform 176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8" name="Freeform 177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9" name="Freeform 178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" name="Line 179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Line 181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84" name="Picture 18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5" name="Freeform 18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6" name="Line 18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18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0" name="Freeform 18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Line 19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93" name="Picture 19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4" name="Freeform 19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195" name="Picture 19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6" name="Freeform 19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7" name="Freeform 19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8" name="Freeform 19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9" name="Freeform 19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0" name="Freeform 19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1" name="Freeform 20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2" name="Freeform 20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Line 20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06" name="Picture 20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7" name="Freeform 20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8" name="Text Box 20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209" name="Freeform 208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0" name="Freeform 20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1" name="Freeform 210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2" name="Freeform 21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3" name="Freeform 212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4" name="Freeform 21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5" name="Freeform 214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6" name="Freeform 21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7" name="Freeform 216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8" name="Freeform 21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23" name="Picture 2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24" name="Freeform 223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5" name="Freeform 224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" name="Freeform 225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7" name="Freeform 226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Freeform 228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0" name="Freeform 229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1" name="Freeform 230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2" name="Freeform 231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3" name="Line 232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Freeform 233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5" name="Freeform 234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6" name="Freeform 235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7" name="Freeform 236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8" name="Line 237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Freeform 238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0" name="Freeform 239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1" name="Line 240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Line 241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Line 242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44" name="Picture 24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45" name="Freeform 24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6" name="Line 24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7" name="Line 24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Line 24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9" name="Freeform 24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0" name="Freeform 24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1" name="Line 25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2" name="Line 25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53" name="Picture 2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4" name="Freeform 25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255" name="Picture 2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6" name="Freeform 25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7" name="Freeform 25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8" name="Freeform 25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9" name="Freeform 25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0" name="Freeform 25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1" name="Freeform 26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Freeform 26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3" name="Line 26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4" name="Line 26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5" name="Line 26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66" name="Picture 26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67" name="Freeform 26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8" name="Text Box 26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269" name="Freeform 268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0" name="Freeform 26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1" name="Freeform 270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2" name="Freeform 27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3" name="Freeform 272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4" name="Freeform 27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5" name="Freeform 274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" name="Freeform 27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7" name="Freeform 276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8" name="Freeform 27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9" name="Line 278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0" name="Line 279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1" name="Line 280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2" name="Line 281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83" name="Picture 28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84" name="Freeform 283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5" name="AutoShape 293"/>
            <p:cNvSpPr>
              <a:spLocks noChangeArrowheads="1"/>
            </p:cNvSpPr>
            <p:nvPr/>
          </p:nvSpPr>
          <p:spPr bwMode="auto">
            <a:xfrm>
              <a:off x="1103239" y="6099300"/>
              <a:ext cx="149225" cy="841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9 w 21600"/>
                <a:gd name="T13" fmla="*/ 0 h 21600"/>
                <a:gd name="T14" fmla="*/ 21191 w 21600"/>
                <a:gd name="T15" fmla="*/ 133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32" y="10680"/>
                  </a:moveTo>
                  <a:cubicBezTo>
                    <a:pt x="1397" y="5498"/>
                    <a:pt x="5617" y="1331"/>
                    <a:pt x="10800" y="1332"/>
                  </a:cubicBezTo>
                  <a:cubicBezTo>
                    <a:pt x="15982" y="1332"/>
                    <a:pt x="20202" y="5498"/>
                    <a:pt x="20267" y="10680"/>
                  </a:cubicBezTo>
                  <a:lnTo>
                    <a:pt x="21599" y="10664"/>
                  </a:lnTo>
                  <a:cubicBezTo>
                    <a:pt x="21524" y="4752"/>
                    <a:pt x="16711" y="-1"/>
                    <a:pt x="10799" y="0"/>
                  </a:cubicBezTo>
                  <a:cubicBezTo>
                    <a:pt x="4888" y="0"/>
                    <a:pt x="75" y="4752"/>
                    <a:pt x="0" y="10664"/>
                  </a:cubicBezTo>
                  <a:lnTo>
                    <a:pt x="1332" y="10680"/>
                  </a:lnTo>
                  <a:close/>
                </a:path>
              </a:pathLst>
            </a:custGeom>
            <a:solidFill>
              <a:srgbClr val="333333"/>
            </a:solidFill>
            <a:ln w="9360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6" name="AutoShape 294"/>
            <p:cNvSpPr>
              <a:spLocks noChangeArrowheads="1"/>
            </p:cNvSpPr>
            <p:nvPr/>
          </p:nvSpPr>
          <p:spPr bwMode="auto">
            <a:xfrm flipH="1" flipV="1">
              <a:off x="1238176" y="6096125"/>
              <a:ext cx="150813" cy="841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9 w 21600"/>
                <a:gd name="T13" fmla="*/ 0 h 21600"/>
                <a:gd name="T14" fmla="*/ 21191 w 21600"/>
                <a:gd name="T15" fmla="*/ 133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32" y="10680"/>
                  </a:moveTo>
                  <a:cubicBezTo>
                    <a:pt x="1397" y="5498"/>
                    <a:pt x="5617" y="1331"/>
                    <a:pt x="10800" y="1332"/>
                  </a:cubicBezTo>
                  <a:cubicBezTo>
                    <a:pt x="15982" y="1332"/>
                    <a:pt x="20202" y="5498"/>
                    <a:pt x="20267" y="10680"/>
                  </a:cubicBezTo>
                  <a:lnTo>
                    <a:pt x="21599" y="10664"/>
                  </a:lnTo>
                  <a:cubicBezTo>
                    <a:pt x="21524" y="4752"/>
                    <a:pt x="16711" y="-1"/>
                    <a:pt x="10799" y="0"/>
                  </a:cubicBezTo>
                  <a:cubicBezTo>
                    <a:pt x="4888" y="0"/>
                    <a:pt x="75" y="4752"/>
                    <a:pt x="0" y="10664"/>
                  </a:cubicBezTo>
                  <a:lnTo>
                    <a:pt x="1332" y="10680"/>
                  </a:lnTo>
                  <a:close/>
                </a:path>
              </a:pathLst>
            </a:custGeom>
            <a:solidFill>
              <a:srgbClr val="333333"/>
            </a:solidFill>
            <a:ln w="9360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7" name="Freeform 295"/>
            <p:cNvSpPr>
              <a:spLocks noChangeArrowheads="1"/>
            </p:cNvSpPr>
            <p:nvPr/>
          </p:nvSpPr>
          <p:spPr bwMode="auto">
            <a:xfrm>
              <a:off x="1404864" y="6113588"/>
              <a:ext cx="76200" cy="74612"/>
            </a:xfrm>
            <a:custGeom>
              <a:avLst/>
              <a:gdLst>
                <a:gd name="T0" fmla="*/ 0 w 215"/>
                <a:gd name="T1" fmla="*/ 0 h 221"/>
                <a:gd name="T2" fmla="*/ 2147483647 w 215"/>
                <a:gd name="T3" fmla="*/ 2147483647 h 221"/>
                <a:gd name="T4" fmla="*/ 2147483647 w 215"/>
                <a:gd name="T5" fmla="*/ 2147483647 h 221"/>
                <a:gd name="T6" fmla="*/ 2147483647 w 215"/>
                <a:gd name="T7" fmla="*/ 2147483647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221"/>
                <a:gd name="T14" fmla="*/ 215 w 215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221">
                  <a:moveTo>
                    <a:pt x="0" y="0"/>
                  </a:moveTo>
                  <a:lnTo>
                    <a:pt x="214" y="105"/>
                  </a:lnTo>
                  <a:lnTo>
                    <a:pt x="20" y="210"/>
                  </a:lnTo>
                  <a:lnTo>
                    <a:pt x="29" y="220"/>
                  </a:lnTo>
                </a:path>
              </a:pathLst>
            </a:custGeom>
            <a:noFill/>
            <a:ln w="180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8" name="Text Box 296"/>
            <p:cNvSpPr txBox="1">
              <a:spLocks noChangeArrowheads="1"/>
            </p:cNvSpPr>
            <p:nvPr/>
          </p:nvSpPr>
          <p:spPr bwMode="auto">
            <a:xfrm>
              <a:off x="1498526" y="6011988"/>
              <a:ext cx="22066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600">
                  <a:solidFill>
                    <a:srgbClr val="FF0000"/>
                  </a:solidFill>
                  <a:latin typeface="Tahoma" pitchFamily="34" charset="0"/>
                  <a:cs typeface="Arial" pitchFamily="34" charset="0"/>
                </a:rPr>
                <a:t>h</a:t>
              </a:r>
              <a:r>
                <a:rPr lang="en-GB" altLang="en-US" sz="1600" b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</a:t>
              </a:r>
            </a:p>
          </p:txBody>
        </p:sp>
        <p:sp>
          <p:nvSpPr>
            <p:cNvPr id="289" name="Line 297"/>
            <p:cNvSpPr>
              <a:spLocks noChangeShapeType="1"/>
            </p:cNvSpPr>
            <p:nvPr/>
          </p:nvSpPr>
          <p:spPr bwMode="auto">
            <a:xfrm>
              <a:off x="1392164" y="6148513"/>
              <a:ext cx="55562" cy="1587"/>
            </a:xfrm>
            <a:prstGeom prst="line">
              <a:avLst/>
            </a:prstGeom>
            <a:noFill/>
            <a:ln w="18000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0" name="Group 298"/>
            <p:cNvGrpSpPr>
              <a:grpSpLocks/>
            </p:cNvGrpSpPr>
            <p:nvPr/>
          </p:nvGrpSpPr>
          <p:grpSpPr bwMode="auto">
            <a:xfrm>
              <a:off x="4035351" y="6027863"/>
              <a:ext cx="619125" cy="231775"/>
              <a:chOff x="3052" y="1950"/>
              <a:chExt cx="394" cy="155"/>
            </a:xfrm>
          </p:grpSpPr>
          <p:sp>
            <p:nvSpPr>
              <p:cNvPr id="291" name="AutoShape 299"/>
              <p:cNvSpPr>
                <a:spLocks noChangeArrowheads="1"/>
              </p:cNvSpPr>
              <p:nvPr/>
            </p:nvSpPr>
            <p:spPr bwMode="auto">
              <a:xfrm>
                <a:off x="3052" y="2009"/>
                <a:ext cx="95" cy="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5 w 21600"/>
                  <a:gd name="T13" fmla="*/ 0 h 21600"/>
                  <a:gd name="T14" fmla="*/ 21145 w 21600"/>
                  <a:gd name="T15" fmla="*/ 135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332" y="10680"/>
                    </a:moveTo>
                    <a:cubicBezTo>
                      <a:pt x="1397" y="5498"/>
                      <a:pt x="5617" y="1331"/>
                      <a:pt x="10800" y="1332"/>
                    </a:cubicBezTo>
                    <a:cubicBezTo>
                      <a:pt x="15982" y="1332"/>
                      <a:pt x="20202" y="5498"/>
                      <a:pt x="20267" y="10680"/>
                    </a:cubicBezTo>
                    <a:lnTo>
                      <a:pt x="21599" y="10664"/>
                    </a:lnTo>
                    <a:cubicBezTo>
                      <a:pt x="21524" y="4752"/>
                      <a:pt x="16711" y="-1"/>
                      <a:pt x="10799" y="0"/>
                    </a:cubicBezTo>
                    <a:cubicBezTo>
                      <a:pt x="4888" y="0"/>
                      <a:pt x="75" y="4752"/>
                      <a:pt x="0" y="10664"/>
                    </a:cubicBezTo>
                    <a:lnTo>
                      <a:pt x="1332" y="10680"/>
                    </a:lnTo>
                    <a:close/>
                  </a:path>
                </a:pathLst>
              </a:custGeom>
              <a:solidFill>
                <a:srgbClr val="333333"/>
              </a:solidFill>
              <a:ln w="936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2" name="AutoShape 300"/>
              <p:cNvSpPr>
                <a:spLocks noChangeArrowheads="1"/>
              </p:cNvSpPr>
              <p:nvPr/>
            </p:nvSpPr>
            <p:spPr bwMode="auto">
              <a:xfrm flipH="1" flipV="1">
                <a:off x="3139" y="2006"/>
                <a:ext cx="95" cy="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5 w 21600"/>
                  <a:gd name="T13" fmla="*/ 0 h 21600"/>
                  <a:gd name="T14" fmla="*/ 21145 w 21600"/>
                  <a:gd name="T15" fmla="*/ 135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332" y="10680"/>
                    </a:moveTo>
                    <a:cubicBezTo>
                      <a:pt x="1397" y="5498"/>
                      <a:pt x="5617" y="1331"/>
                      <a:pt x="10800" y="1332"/>
                    </a:cubicBezTo>
                    <a:cubicBezTo>
                      <a:pt x="15982" y="1332"/>
                      <a:pt x="20202" y="5498"/>
                      <a:pt x="20267" y="10680"/>
                    </a:cubicBezTo>
                    <a:lnTo>
                      <a:pt x="21599" y="10664"/>
                    </a:lnTo>
                    <a:cubicBezTo>
                      <a:pt x="21524" y="4752"/>
                      <a:pt x="16711" y="-1"/>
                      <a:pt x="10799" y="0"/>
                    </a:cubicBezTo>
                    <a:cubicBezTo>
                      <a:pt x="4888" y="0"/>
                      <a:pt x="75" y="4752"/>
                      <a:pt x="0" y="10664"/>
                    </a:cubicBezTo>
                    <a:lnTo>
                      <a:pt x="1332" y="10680"/>
                    </a:lnTo>
                    <a:close/>
                  </a:path>
                </a:pathLst>
              </a:custGeom>
              <a:solidFill>
                <a:srgbClr val="333333"/>
              </a:solidFill>
              <a:ln w="936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3" name="Freeform 301"/>
              <p:cNvSpPr>
                <a:spLocks noChangeArrowheads="1"/>
              </p:cNvSpPr>
              <p:nvPr/>
            </p:nvSpPr>
            <p:spPr bwMode="auto">
              <a:xfrm>
                <a:off x="3244" y="2018"/>
                <a:ext cx="49" cy="50"/>
              </a:xfrm>
              <a:custGeom>
                <a:avLst/>
                <a:gdLst>
                  <a:gd name="T0" fmla="*/ 0 w 215"/>
                  <a:gd name="T1" fmla="*/ 0 h 221"/>
                  <a:gd name="T2" fmla="*/ 0 w 215"/>
                  <a:gd name="T3" fmla="*/ 0 h 221"/>
                  <a:gd name="T4" fmla="*/ 0 w 215"/>
                  <a:gd name="T5" fmla="*/ 0 h 221"/>
                  <a:gd name="T6" fmla="*/ 0 w 215"/>
                  <a:gd name="T7" fmla="*/ 0 h 2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"/>
                  <a:gd name="T13" fmla="*/ 0 h 221"/>
                  <a:gd name="T14" fmla="*/ 215 w 215"/>
                  <a:gd name="T15" fmla="*/ 221 h 2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" h="221">
                    <a:moveTo>
                      <a:pt x="0" y="0"/>
                    </a:moveTo>
                    <a:lnTo>
                      <a:pt x="214" y="105"/>
                    </a:lnTo>
                    <a:lnTo>
                      <a:pt x="20" y="210"/>
                    </a:lnTo>
                    <a:lnTo>
                      <a:pt x="29" y="220"/>
                    </a:lnTo>
                  </a:path>
                </a:pathLst>
              </a:custGeom>
              <a:noFill/>
              <a:ln w="180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4" name="Text Box 302"/>
              <p:cNvSpPr txBox="1">
                <a:spLocks noChangeArrowheads="1"/>
              </p:cNvSpPr>
              <p:nvPr/>
            </p:nvSpPr>
            <p:spPr bwMode="auto">
              <a:xfrm>
                <a:off x="3305" y="1950"/>
                <a:ext cx="1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49263"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 sz="1600">
                    <a:solidFill>
                      <a:srgbClr val="FF0000"/>
                    </a:solidFill>
                    <a:latin typeface="Tahoma" pitchFamily="34" charset="0"/>
                    <a:cs typeface="Arial" pitchFamily="34" charset="0"/>
                  </a:rPr>
                  <a:t>h</a:t>
                </a:r>
                <a:r>
                  <a:rPr lang="en-GB" altLang="en-US" sz="1600" b="1">
                    <a:solidFill>
                      <a:srgbClr val="FF0000"/>
                    </a:solidFill>
                    <a:latin typeface="Symbol" pitchFamily="18" charset="2"/>
                    <a:cs typeface="Arial" pitchFamily="34" charset="0"/>
                  </a:rPr>
                  <a:t></a:t>
                </a:r>
              </a:p>
            </p:txBody>
          </p:sp>
          <p:sp>
            <p:nvSpPr>
              <p:cNvPr id="295" name="Line 303"/>
              <p:cNvSpPr>
                <a:spLocks noChangeShapeType="1"/>
              </p:cNvSpPr>
              <p:nvPr/>
            </p:nvSpPr>
            <p:spPr bwMode="auto">
              <a:xfrm>
                <a:off x="3237" y="2042"/>
                <a:ext cx="36" cy="1"/>
              </a:xfrm>
              <a:prstGeom prst="line">
                <a:avLst/>
              </a:prstGeom>
              <a:noFill/>
              <a:ln w="18000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96" name="Freeform 304"/>
            <p:cNvSpPr>
              <a:spLocks noChangeArrowheads="1"/>
            </p:cNvSpPr>
            <p:nvPr/>
          </p:nvSpPr>
          <p:spPr bwMode="auto">
            <a:xfrm>
              <a:off x="4348089" y="5367463"/>
              <a:ext cx="74612" cy="74612"/>
            </a:xfrm>
            <a:custGeom>
              <a:avLst/>
              <a:gdLst>
                <a:gd name="T0" fmla="*/ 0 w 215"/>
                <a:gd name="T1" fmla="*/ 0 h 221"/>
                <a:gd name="T2" fmla="*/ 2147483647 w 215"/>
                <a:gd name="T3" fmla="*/ 2147483647 h 221"/>
                <a:gd name="T4" fmla="*/ 2147483647 w 215"/>
                <a:gd name="T5" fmla="*/ 2147483647 h 221"/>
                <a:gd name="T6" fmla="*/ 2147483647 w 215"/>
                <a:gd name="T7" fmla="*/ 2147483647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221"/>
                <a:gd name="T14" fmla="*/ 215 w 215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221">
                  <a:moveTo>
                    <a:pt x="0" y="0"/>
                  </a:moveTo>
                  <a:lnTo>
                    <a:pt x="214" y="105"/>
                  </a:lnTo>
                  <a:lnTo>
                    <a:pt x="20" y="210"/>
                  </a:lnTo>
                  <a:lnTo>
                    <a:pt x="29" y="220"/>
                  </a:lnTo>
                </a:path>
              </a:pathLst>
            </a:custGeom>
            <a:noFill/>
            <a:ln w="18000">
              <a:solidFill>
                <a:srgbClr val="0047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" name="Text Box 305"/>
            <p:cNvSpPr txBox="1">
              <a:spLocks noChangeArrowheads="1"/>
            </p:cNvSpPr>
            <p:nvPr/>
          </p:nvSpPr>
          <p:spPr bwMode="auto">
            <a:xfrm>
              <a:off x="4441751" y="5284913"/>
              <a:ext cx="61912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600">
                  <a:solidFill>
                    <a:srgbClr val="FF0000"/>
                  </a:solidFill>
                  <a:latin typeface="Tahoma" pitchFamily="34" charset="0"/>
                  <a:cs typeface="Arial" pitchFamily="34" charset="0"/>
                </a:rPr>
                <a:t>energy</a:t>
              </a:r>
            </a:p>
          </p:txBody>
        </p:sp>
        <p:sp>
          <p:nvSpPr>
            <p:cNvPr id="298" name="Line 306"/>
            <p:cNvSpPr>
              <a:spLocks noChangeShapeType="1"/>
            </p:cNvSpPr>
            <p:nvPr/>
          </p:nvSpPr>
          <p:spPr bwMode="auto">
            <a:xfrm>
              <a:off x="4122664" y="5403975"/>
              <a:ext cx="269875" cy="1588"/>
            </a:xfrm>
            <a:prstGeom prst="line">
              <a:avLst/>
            </a:prstGeom>
            <a:noFill/>
            <a:ln w="18000">
              <a:solidFill>
                <a:srgbClr val="0047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AutoShape 307"/>
            <p:cNvSpPr>
              <a:spLocks noChangeArrowheads="1"/>
            </p:cNvSpPr>
            <p:nvPr/>
          </p:nvSpPr>
          <p:spPr bwMode="auto">
            <a:xfrm>
              <a:off x="4233789" y="5570663"/>
              <a:ext cx="242887" cy="4191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00 w 21600"/>
                <a:gd name="T13" fmla="*/ 6400 h 21600"/>
                <a:gd name="T14" fmla="*/ 18178 w 21600"/>
                <a:gd name="T15" fmla="*/ 15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200" y="0"/>
                  </a:moveTo>
                  <a:lnTo>
                    <a:pt x="21600" y="10800"/>
                  </a:lnTo>
                  <a:lnTo>
                    <a:pt x="13200" y="21800"/>
                  </a:lnTo>
                  <a:lnTo>
                    <a:pt x="13200" y="15200"/>
                  </a:lnTo>
                  <a:lnTo>
                    <a:pt x="4000" y="15200"/>
                  </a:lnTo>
                  <a:lnTo>
                    <a:pt x="4000" y="6400"/>
                  </a:lnTo>
                  <a:lnTo>
                    <a:pt x="13200" y="6400"/>
                  </a:lnTo>
                  <a:lnTo>
                    <a:pt x="13200" y="0"/>
                  </a:lnTo>
                  <a:moveTo>
                    <a:pt x="0" y="6400"/>
                  </a:moveTo>
                  <a:lnTo>
                    <a:pt x="0" y="15200"/>
                  </a:lnTo>
                  <a:lnTo>
                    <a:pt x="1000" y="15200"/>
                  </a:lnTo>
                  <a:lnTo>
                    <a:pt x="1000" y="6400"/>
                  </a:lnTo>
                  <a:lnTo>
                    <a:pt x="0" y="6400"/>
                  </a:lnTo>
                  <a:moveTo>
                    <a:pt x="2000" y="6400"/>
                  </a:moveTo>
                  <a:lnTo>
                    <a:pt x="2000" y="15200"/>
                  </a:lnTo>
                  <a:lnTo>
                    <a:pt x="3000" y="15200"/>
                  </a:lnTo>
                  <a:lnTo>
                    <a:pt x="3000" y="6400"/>
                  </a:lnTo>
                  <a:lnTo>
                    <a:pt x="2000" y="6400"/>
                  </a:lnTo>
                  <a:close/>
                </a:path>
              </a:pathLst>
            </a:custGeom>
            <a:solidFill>
              <a:srgbClr val="FFCC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" name="Line 308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1" name="Freeform 309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2" name="Freeform 310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3" name="Freeform 311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4" name="Freeform 312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5" name="Line 313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6" name="Line 314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" name="Line 315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Freeform 316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" name="Freeform 317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0" name="Line 318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Line 319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12" name="Picture 3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13" name="Freeform 321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14" name="Picture 3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15" name="Freeform 323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6" name="Text Box 324"/>
            <p:cNvSpPr txBox="1">
              <a:spLocks noChangeArrowheads="1"/>
            </p:cNvSpPr>
            <p:nvPr/>
          </p:nvSpPr>
          <p:spPr bwMode="auto">
            <a:xfrm>
              <a:off x="2632001" y="5637338"/>
              <a:ext cx="552450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radicals</a:t>
              </a:r>
            </a:p>
          </p:txBody>
        </p:sp>
        <p:sp>
          <p:nvSpPr>
            <p:cNvPr id="317" name="Freeform 325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" name="Freeform 32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" name="Freeform 327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" name="Freeform 32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1" name="Freeform 329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2" name="Freeform 33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3" name="Freeform 331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4" name="Freeform 33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5" name="Line 333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Line 334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" name="Line 335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" name="Line 336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29" name="Picture 33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30" name="Freeform 338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1" name="Text Box 339"/>
            <p:cNvSpPr txBox="1">
              <a:spLocks noChangeArrowheads="1"/>
            </p:cNvSpPr>
            <p:nvPr/>
          </p:nvSpPr>
          <p:spPr bwMode="auto">
            <a:xfrm>
              <a:off x="911151" y="5589713"/>
              <a:ext cx="881063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metastables</a:t>
              </a:r>
            </a:p>
          </p:txBody>
        </p:sp>
        <p:sp>
          <p:nvSpPr>
            <p:cNvPr id="332" name="Line 34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3" name="Freeform 34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4" name="Freeform 34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5" name="Freeform 34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6" name="Freeform 34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7" name="Line 34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" name="Line 34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9" name="Line 34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0" name="Freeform 34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1" name="Freeform 34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2" name="Line 35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Line 35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44" name="Picture 3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45" name="Freeform 35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46" name="Picture 3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47" name="Freeform 35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" name="Freeform 35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" name="Freeform 35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0" name="Freeform 35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1" name="Freeform 35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2" name="Freeform 36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3" name="Freeform 36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4" name="Freeform 36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5" name="Freeform 36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6" name="Line 36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7" name="Line 36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" name="Line 36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" name="Line 36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60" name="Picture 36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61" name="Freeform 36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2" name="Line 37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3" name="Freeform 37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4" name="Freeform 37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5" name="Freeform 37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6" name="Freeform 37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7" name="Line 37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Line 37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" name="Line 37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0" name="Freeform 37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1" name="Freeform 37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2" name="Line 38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3" name="Line 38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74" name="Picture 38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75" name="Freeform 38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76" name="Picture 38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77" name="Freeform 38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8" name="Freeform 38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9" name="Freeform 38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0" name="Freeform 38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1" name="Freeform 38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2" name="Freeform 39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3" name="Freeform 39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4" name="Freeform 39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5" name="Freeform 39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6" name="Line 39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7" name="Line 39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8" name="Line 39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Line 39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90" name="Picture 39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91" name="Freeform 39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2" name="Line 40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3" name="Freeform 40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4" name="Freeform 40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5" name="Freeform 40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6" name="Freeform 40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7" name="Line 40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Line 40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" name="Line 40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Freeform 40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1" name="Freeform 40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2" name="Line 41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3" name="Line 41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04" name="Picture 4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05" name="Freeform 41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06" name="Picture 4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07" name="Freeform 41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8" name="Freeform 41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9" name="Freeform 41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0" name="Freeform 41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1" name="Freeform 41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2" name="Freeform 42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3" name="Freeform 42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4" name="Freeform 42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5" name="Freeform 42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6" name="Line 42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Line 42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Line 42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9" name="Line 42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20" name="Picture 42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21" name="Freeform 42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2" name="Text Box 435"/>
            <p:cNvSpPr txBox="1">
              <a:spLocks noChangeArrowheads="1"/>
            </p:cNvSpPr>
            <p:nvPr/>
          </p:nvSpPr>
          <p:spPr bwMode="auto">
            <a:xfrm>
              <a:off x="2122414" y="5421438"/>
              <a:ext cx="587375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neutrals</a:t>
              </a:r>
            </a:p>
          </p:txBody>
        </p:sp>
        <p:sp>
          <p:nvSpPr>
            <p:cNvPr id="423" name="Text Box 436"/>
            <p:cNvSpPr txBox="1">
              <a:spLocks noChangeArrowheads="1"/>
            </p:cNvSpPr>
            <p:nvPr/>
          </p:nvSpPr>
          <p:spPr bwMode="auto">
            <a:xfrm>
              <a:off x="5008489" y="6029450"/>
              <a:ext cx="881062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metastables</a:t>
              </a:r>
            </a:p>
          </p:txBody>
        </p:sp>
        <p:sp>
          <p:nvSpPr>
            <p:cNvPr id="424" name="Oval 6"/>
            <p:cNvSpPr>
              <a:spLocks noChangeArrowheads="1"/>
            </p:cNvSpPr>
            <p:nvPr/>
          </p:nvSpPr>
          <p:spPr bwMode="auto">
            <a:xfrm>
              <a:off x="7330889" y="4797152"/>
              <a:ext cx="398163" cy="185578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glow rad="165100">
                <a:schemeClr val="accent1">
                  <a:lumMod val="60000"/>
                  <a:lumOff val="40000"/>
                  <a:alpha val="75000"/>
                </a:schemeClr>
              </a:glow>
              <a:softEdge rad="50800"/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5" name="TextBox 421"/>
            <p:cNvSpPr txBox="1">
              <a:spLocks noChangeArrowheads="1"/>
            </p:cNvSpPr>
            <p:nvPr/>
          </p:nvSpPr>
          <p:spPr bwMode="auto">
            <a:xfrm>
              <a:off x="1641401" y="4839246"/>
              <a:ext cx="1905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Core plasma</a:t>
              </a:r>
            </a:p>
          </p:txBody>
        </p:sp>
        <p:sp>
          <p:nvSpPr>
            <p:cNvPr id="426" name="TextBox 422"/>
            <p:cNvSpPr txBox="1">
              <a:spLocks noChangeArrowheads="1"/>
            </p:cNvSpPr>
            <p:nvPr/>
          </p:nvSpPr>
          <p:spPr bwMode="auto">
            <a:xfrm>
              <a:off x="5000551" y="4839246"/>
              <a:ext cx="11318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Plume</a:t>
              </a:r>
            </a:p>
          </p:txBody>
        </p:sp>
        <p:sp>
          <p:nvSpPr>
            <p:cNvPr id="427" name="TextBox 423"/>
            <p:cNvSpPr txBox="1">
              <a:spLocks noChangeArrowheads="1"/>
            </p:cNvSpPr>
            <p:nvPr/>
          </p:nvSpPr>
          <p:spPr bwMode="auto">
            <a:xfrm>
              <a:off x="6295951" y="4839246"/>
              <a:ext cx="11318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Liquid</a:t>
              </a:r>
            </a:p>
          </p:txBody>
        </p:sp>
        <p:sp>
          <p:nvSpPr>
            <p:cNvPr id="428" name="TextBox 424"/>
            <p:cNvSpPr txBox="1">
              <a:spLocks noChangeArrowheads="1"/>
            </p:cNvSpPr>
            <p:nvPr/>
          </p:nvSpPr>
          <p:spPr bwMode="auto">
            <a:xfrm>
              <a:off x="6636196" y="4293096"/>
              <a:ext cx="24098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Biological sample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18" y="1237034"/>
            <a:ext cx="9137872" cy="249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Atomic densities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9290124" cy="253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Experimental set-up</a:t>
            </a:r>
            <a:endParaRPr lang="en-US" altLang="en-US" sz="3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7950" y="1155920"/>
            <a:ext cx="9144570" cy="3841322"/>
            <a:chOff x="107950" y="1155920"/>
            <a:chExt cx="9144570" cy="3841322"/>
          </a:xfrm>
        </p:grpSpPr>
        <p:sp>
          <p:nvSpPr>
            <p:cNvPr id="24603" name="Rectangle 42"/>
            <p:cNvSpPr>
              <a:spLocks noChangeArrowheads="1"/>
            </p:cNvSpPr>
            <p:nvPr/>
          </p:nvSpPr>
          <p:spPr bwMode="auto">
            <a:xfrm>
              <a:off x="5498877" y="3821038"/>
              <a:ext cx="14493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Photodiode</a:t>
              </a:r>
            </a:p>
          </p:txBody>
        </p:sp>
        <p:sp>
          <p:nvSpPr>
            <p:cNvPr id="24609" name="Rectangle 42"/>
            <p:cNvSpPr>
              <a:spLocks noChangeArrowheads="1"/>
            </p:cNvSpPr>
            <p:nvPr/>
          </p:nvSpPr>
          <p:spPr bwMode="auto">
            <a:xfrm>
              <a:off x="3851275" y="1834604"/>
              <a:ext cx="13001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Variable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attenuator</a:t>
              </a:r>
            </a:p>
          </p:txBody>
        </p:sp>
        <p:pic>
          <p:nvPicPr>
            <p:cNvPr id="34" name="Picture 10" descr="IMG_9968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6" t="21107" r="32063" b="39793"/>
            <a:stretch>
              <a:fillRect/>
            </a:stretch>
          </p:blipFill>
          <p:spPr bwMode="auto">
            <a:xfrm>
              <a:off x="6983760" y="2263916"/>
              <a:ext cx="1002335" cy="782868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135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6516216" y="1155920"/>
              <a:ext cx="2736304" cy="110799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AU" sz="2200" b="1" dirty="0" err="1" smtClean="0">
                  <a:latin typeface="Calibri" panose="020F0502020204030204" pitchFamily="34" charset="0"/>
                  <a:ea typeface="ＭＳ Ｐゴシック" charset="0"/>
                </a:rPr>
                <a:t>μAPPJ</a:t>
              </a:r>
              <a:r>
                <a:rPr lang="en-AU" sz="2200" b="1" dirty="0" smtClean="0">
                  <a:latin typeface="Calibri" panose="020F0502020204030204" pitchFamily="34" charset="0"/>
                  <a:ea typeface="ＭＳ Ｐゴシック" charset="0"/>
                </a:rPr>
                <a:t> </a:t>
              </a:r>
            </a:p>
            <a:p>
              <a:pPr>
                <a:defRPr/>
              </a:pPr>
              <a:r>
                <a:rPr lang="en-AU" sz="2200" dirty="0" smtClean="0">
                  <a:latin typeface="Calibri" panose="020F0502020204030204" pitchFamily="34" charset="0"/>
                  <a:ea typeface="ＭＳ Ｐゴシック" charset="0"/>
                </a:rPr>
                <a:t>on 3-axis translation stage</a:t>
              </a:r>
              <a:endParaRPr lang="en-AU" sz="2200" dirty="0"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950" y="3550692"/>
              <a:ext cx="3309938" cy="1446550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Picosecond laser system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30 </a:t>
              </a:r>
              <a:r>
                <a:rPr lang="en-AU" altLang="en-US" sz="2200" b="1" dirty="0" err="1" smtClean="0">
                  <a:latin typeface="Calibri" panose="020F0502020204030204" pitchFamily="34" charset="0"/>
                </a:rPr>
                <a:t>ps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pulses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@ 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10 Hz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λ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 193-2300 nm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Narrow bandwidth</a:t>
              </a:r>
              <a:endParaRPr lang="en-AU" altLang="en-US" sz="2200" baseline="300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563938" y="4131717"/>
              <a:ext cx="358775" cy="360362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563938" y="2829967"/>
              <a:ext cx="360362" cy="358775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"/>
            <p:cNvCxnSpPr>
              <a:stCxn id="49" idx="3"/>
            </p:cNvCxnSpPr>
            <p:nvPr/>
          </p:nvCxnSpPr>
          <p:spPr>
            <a:xfrm rot="10800000" flipV="1">
              <a:off x="3417888" y="3045868"/>
              <a:ext cx="2773363" cy="1266030"/>
            </a:xfrm>
            <a:prstGeom prst="bentConnector3">
              <a:avLst>
                <a:gd name="adj1" fmla="val 88825"/>
              </a:avLst>
            </a:prstGeom>
            <a:ln w="7620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761038" y="2756942"/>
              <a:ext cx="142875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78400" y="3911054"/>
              <a:ext cx="446088" cy="17303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00650" y="3045867"/>
              <a:ext cx="0" cy="484187"/>
            </a:xfrm>
            <a:prstGeom prst="line">
              <a:avLst/>
            </a:prstGeom>
            <a:solidFill>
              <a:srgbClr val="0070C0">
                <a:alpha val="20000"/>
              </a:srgbClr>
            </a:solidFill>
            <a:ln w="5715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0313" y="3530054"/>
              <a:ext cx="322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40313" y="2829967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/>
            <p:cNvSpPr/>
            <p:nvPr/>
          </p:nvSpPr>
          <p:spPr>
            <a:xfrm rot="5400000">
              <a:off x="6625431" y="2581523"/>
              <a:ext cx="60325" cy="92868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0" name="Isosceles Triangle 49"/>
            <p:cNvSpPr/>
            <p:nvPr/>
          </p:nvSpPr>
          <p:spPr>
            <a:xfrm rot="16200000">
              <a:off x="7556500" y="2591842"/>
              <a:ext cx="58737" cy="90963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4607" name="Group 56"/>
            <p:cNvGrpSpPr>
              <a:grpSpLocks/>
            </p:cNvGrpSpPr>
            <p:nvPr/>
          </p:nvGrpSpPr>
          <p:grpSpPr bwMode="auto">
            <a:xfrm>
              <a:off x="7566025" y="2945854"/>
              <a:ext cx="949325" cy="1028700"/>
              <a:chOff x="432148" y="3309257"/>
              <a:chExt cx="2644523" cy="33358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776521" y="3309257"/>
                <a:ext cx="1300150" cy="2059154"/>
              </a:xfrm>
              <a:custGeom>
                <a:avLst/>
                <a:gdLst>
                  <a:gd name="connsiteX0" fmla="*/ 0 w 3113652"/>
                  <a:gd name="connsiteY0" fmla="*/ 0 h 1636466"/>
                  <a:gd name="connsiteX1" fmla="*/ 1469572 w 3113652"/>
                  <a:gd name="connsiteY1" fmla="*/ 1589314 h 1636466"/>
                  <a:gd name="connsiteX2" fmla="*/ 2144486 w 3113652"/>
                  <a:gd name="connsiteY2" fmla="*/ 1153886 h 1636466"/>
                  <a:gd name="connsiteX3" fmla="*/ 3058886 w 3113652"/>
                  <a:gd name="connsiteY3" fmla="*/ 500743 h 1636466"/>
                  <a:gd name="connsiteX4" fmla="*/ 3004457 w 3113652"/>
                  <a:gd name="connsiteY4" fmla="*/ 500743 h 1636466"/>
                  <a:gd name="connsiteX5" fmla="*/ 2960914 w 3113652"/>
                  <a:gd name="connsiteY5" fmla="*/ 696686 h 1636466"/>
                  <a:gd name="connsiteX0" fmla="*/ 0 w 3113652"/>
                  <a:gd name="connsiteY0" fmla="*/ 0 h 1161500"/>
                  <a:gd name="connsiteX1" fmla="*/ 2144486 w 3113652"/>
                  <a:gd name="connsiteY1" fmla="*/ 1153886 h 1161500"/>
                  <a:gd name="connsiteX2" fmla="*/ 3058886 w 3113652"/>
                  <a:gd name="connsiteY2" fmla="*/ 500743 h 1161500"/>
                  <a:gd name="connsiteX3" fmla="*/ 3004457 w 3113652"/>
                  <a:gd name="connsiteY3" fmla="*/ 500743 h 1161500"/>
                  <a:gd name="connsiteX4" fmla="*/ 2960914 w 3113652"/>
                  <a:gd name="connsiteY4" fmla="*/ 696686 h 1161500"/>
                  <a:gd name="connsiteX0" fmla="*/ 0 w 3113652"/>
                  <a:gd name="connsiteY0" fmla="*/ 0 h 696686"/>
                  <a:gd name="connsiteX1" fmla="*/ 3058886 w 3113652"/>
                  <a:gd name="connsiteY1" fmla="*/ 500743 h 696686"/>
                  <a:gd name="connsiteX2" fmla="*/ 3004457 w 3113652"/>
                  <a:gd name="connsiteY2" fmla="*/ 500743 h 696686"/>
                  <a:gd name="connsiteX3" fmla="*/ 2960914 w 3113652"/>
                  <a:gd name="connsiteY3" fmla="*/ 696686 h 696686"/>
                  <a:gd name="connsiteX0" fmla="*/ 0 w 3259209"/>
                  <a:gd name="connsiteY0" fmla="*/ 0 h 696686"/>
                  <a:gd name="connsiteX1" fmla="*/ 3058886 w 3259209"/>
                  <a:gd name="connsiteY1" fmla="*/ 500743 h 696686"/>
                  <a:gd name="connsiteX2" fmla="*/ 2960914 w 3259209"/>
                  <a:gd name="connsiteY2" fmla="*/ 696686 h 696686"/>
                  <a:gd name="connsiteX0" fmla="*/ 0 w 2961251"/>
                  <a:gd name="connsiteY0" fmla="*/ 0 h 696686"/>
                  <a:gd name="connsiteX1" fmla="*/ 1578429 w 2961251"/>
                  <a:gd name="connsiteY1" fmla="*/ 54429 h 696686"/>
                  <a:gd name="connsiteX2" fmla="*/ 2960914 w 2961251"/>
                  <a:gd name="connsiteY2" fmla="*/ 696686 h 696686"/>
                  <a:gd name="connsiteX0" fmla="*/ 0 w 1832456"/>
                  <a:gd name="connsiteY0" fmla="*/ 93609 h 1944181"/>
                  <a:gd name="connsiteX1" fmla="*/ 1578429 w 1832456"/>
                  <a:gd name="connsiteY1" fmla="*/ 148038 h 1944181"/>
                  <a:gd name="connsiteX2" fmla="*/ 1817914 w 1832456"/>
                  <a:gd name="connsiteY2" fmla="*/ 1944181 h 1944181"/>
                  <a:gd name="connsiteX0" fmla="*/ 0 w 1819722"/>
                  <a:gd name="connsiteY0" fmla="*/ 0 h 1850572"/>
                  <a:gd name="connsiteX1" fmla="*/ 1382486 w 1819722"/>
                  <a:gd name="connsiteY1" fmla="*/ 522515 h 1850572"/>
                  <a:gd name="connsiteX2" fmla="*/ 1817914 w 1819722"/>
                  <a:gd name="connsiteY2" fmla="*/ 1850572 h 1850572"/>
                  <a:gd name="connsiteX0" fmla="*/ 0 w 1660741"/>
                  <a:gd name="connsiteY0" fmla="*/ 0 h 2057401"/>
                  <a:gd name="connsiteX1" fmla="*/ 1382486 w 1660741"/>
                  <a:gd name="connsiteY1" fmla="*/ 522515 h 2057401"/>
                  <a:gd name="connsiteX2" fmla="*/ 1654628 w 1660741"/>
                  <a:gd name="connsiteY2" fmla="*/ 2057401 h 2057401"/>
                  <a:gd name="connsiteX0" fmla="*/ 0 w 1681593"/>
                  <a:gd name="connsiteY0" fmla="*/ 0 h 2057401"/>
                  <a:gd name="connsiteX1" fmla="*/ 1480458 w 1681593"/>
                  <a:gd name="connsiteY1" fmla="*/ 446315 h 2057401"/>
                  <a:gd name="connsiteX2" fmla="*/ 1654628 w 1681593"/>
                  <a:gd name="connsiteY2" fmla="*/ 2057401 h 2057401"/>
                  <a:gd name="connsiteX0" fmla="*/ 0 w 1296369"/>
                  <a:gd name="connsiteY0" fmla="*/ 0 h 2057401"/>
                  <a:gd name="connsiteX1" fmla="*/ 1110344 w 1296369"/>
                  <a:gd name="connsiteY1" fmla="*/ 446315 h 2057401"/>
                  <a:gd name="connsiteX2" fmla="*/ 1284514 w 1296369"/>
                  <a:gd name="connsiteY2" fmla="*/ 2057401 h 2057401"/>
                  <a:gd name="connsiteX0" fmla="*/ 0 w 1305206"/>
                  <a:gd name="connsiteY0" fmla="*/ 0 h 2057401"/>
                  <a:gd name="connsiteX1" fmla="*/ 1143001 w 1305206"/>
                  <a:gd name="connsiteY1" fmla="*/ 598715 h 2057401"/>
                  <a:gd name="connsiteX2" fmla="*/ 1284514 w 1305206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301" h="2057401">
                    <a:moveTo>
                      <a:pt x="0" y="0"/>
                    </a:moveTo>
                    <a:cubicBezTo>
                      <a:pt x="613229" y="29029"/>
                      <a:pt x="939801" y="157843"/>
                      <a:pt x="1143001" y="598715"/>
                    </a:cubicBezTo>
                    <a:cubicBezTo>
                      <a:pt x="1346201" y="1039587"/>
                      <a:pt x="1304925" y="2016580"/>
                      <a:pt x="1284514" y="2057401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432148" y="4076294"/>
                <a:ext cx="2626834" cy="2568793"/>
              </a:xfrm>
              <a:prstGeom prst="arc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4356100" y="2834729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 bwMode="auto">
            <a:xfrm>
              <a:off x="4211638" y="2691854"/>
              <a:ext cx="647700" cy="649288"/>
            </a:xfrm>
            <a:prstGeom prst="arc">
              <a:avLst>
                <a:gd name="adj1" fmla="val 7590649"/>
                <a:gd name="adj2" fmla="val 20424285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85444" y="3076030"/>
              <a:ext cx="1283729" cy="1768474"/>
              <a:chOff x="4185444" y="3076030"/>
              <a:chExt cx="1283729" cy="1768474"/>
            </a:xfrm>
          </p:grpSpPr>
          <p:sp>
            <p:nvSpPr>
              <p:cNvPr id="51" name="TextBox 50"/>
              <p:cNvSpPr txBox="1"/>
              <p:nvPr/>
            </p:nvSpPr>
            <p:spPr bwMode="auto">
              <a:xfrm>
                <a:off x="4185444" y="4321284"/>
                <a:ext cx="1283729" cy="52322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Laser </a:t>
                </a:r>
                <a:r>
                  <a:rPr lang="fr-FR" sz="1400" err="1" smtClean="0">
                    <a:effectLst/>
                    <a:latin typeface="+mn-lt"/>
                  </a:rPr>
                  <a:t>energy</a:t>
                </a:r>
                <a:endParaRPr lang="fr-FR" sz="1400" smtClean="0">
                  <a:latin typeface="+mn-lt"/>
                </a:endParaRPr>
              </a:p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feedback</a:t>
                </a:r>
                <a:endParaRPr lang="en-GB" sz="1400" err="1" smtClean="0">
                  <a:effectLst/>
                  <a:latin typeface="+mn-lt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 bwMode="auto">
              <a:xfrm flipH="1">
                <a:off x="5200650" y="4084092"/>
                <a:ext cx="794" cy="23719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V="1">
                <a:off x="4535488" y="3076030"/>
                <a:ext cx="0" cy="12358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Isosceles Triangle 56"/>
            <p:cNvSpPr/>
            <p:nvPr/>
          </p:nvSpPr>
          <p:spPr>
            <a:xfrm>
              <a:off x="5040313" y="3460204"/>
              <a:ext cx="322262" cy="450850"/>
            </a:xfrm>
            <a:prstGeom prst="triangle">
              <a:avLst/>
            </a:prstGeom>
            <a:solidFill>
              <a:srgbClr val="4B48FF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 flipH="1">
              <a:off x="8073668" y="2609436"/>
              <a:ext cx="233362" cy="225293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8305293" y="2617820"/>
              <a:ext cx="242069" cy="194684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/>
            <p:nvPr/>
          </p:nvCxnSpPr>
          <p:spPr bwMode="auto">
            <a:xfrm flipV="1">
              <a:off x="8286370" y="2328634"/>
              <a:ext cx="87932" cy="319063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12</a:t>
            </a:fld>
            <a:endParaRPr lang="en-GB" altLang="en-US" sz="1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0363" y="3045867"/>
            <a:ext cx="8640762" cy="3352800"/>
            <a:chOff x="360363" y="3045867"/>
            <a:chExt cx="8640762" cy="3352800"/>
          </a:xfrm>
        </p:grpSpPr>
        <p:grpSp>
          <p:nvGrpSpPr>
            <p:cNvPr id="15" name="Group 14"/>
            <p:cNvGrpSpPr/>
            <p:nvPr/>
          </p:nvGrpSpPr>
          <p:grpSpPr>
            <a:xfrm>
              <a:off x="360363" y="3045867"/>
              <a:ext cx="8640762" cy="3352800"/>
              <a:chOff x="360363" y="3045867"/>
              <a:chExt cx="8640762" cy="3352800"/>
            </a:xfrm>
          </p:grpSpPr>
          <p:sp>
            <p:nvSpPr>
              <p:cNvPr id="52" name="Isosceles Triangle 51"/>
              <p:cNvSpPr/>
              <p:nvPr/>
            </p:nvSpPr>
            <p:spPr>
              <a:xfrm>
                <a:off x="6842125" y="3045867"/>
                <a:ext cx="573088" cy="511175"/>
              </a:xfrm>
              <a:prstGeom prst="triangle">
                <a:avLst/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3" name="Isosceles Triangle 52"/>
              <p:cNvSpPr/>
              <p:nvPr/>
            </p:nvSpPr>
            <p:spPr>
              <a:xfrm rot="10800000">
                <a:off x="6843713" y="3555454"/>
                <a:ext cx="571500" cy="1579563"/>
              </a:xfrm>
              <a:prstGeom prst="triangle">
                <a:avLst>
                  <a:gd name="adj" fmla="val 4815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24452" y="5363617"/>
                <a:ext cx="450850" cy="563562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  <a:alpha val="99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4588" name="TextBox 39"/>
              <p:cNvSpPr txBox="1">
                <a:spLocks noChangeArrowheads="1"/>
              </p:cNvSpPr>
              <p:nvPr/>
            </p:nvSpPr>
            <p:spPr bwMode="auto">
              <a:xfrm>
                <a:off x="4999038" y="5055642"/>
                <a:ext cx="2020887" cy="1014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b="1">
                    <a:latin typeface="Calibri" pitchFamily="34" charset="0"/>
                    <a:cs typeface="Arial" pitchFamily="34" charset="0"/>
                  </a:rPr>
                  <a:t>ICCD detector</a:t>
                </a: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,</a:t>
                </a:r>
                <a:br>
                  <a:rPr lang="en-AU" altLang="en-US" sz="200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sub-nanosecond</a:t>
                </a:r>
                <a:br>
                  <a:rPr lang="en-AU" altLang="en-US" sz="200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resolution</a:t>
                </a:r>
              </a:p>
            </p:txBody>
          </p:sp>
          <p:cxnSp>
            <p:nvCxnSpPr>
              <p:cNvPr id="24" name="Straight Connector 23"/>
              <p:cNvCxnSpPr>
                <a:stCxn id="52" idx="0"/>
              </p:cNvCxnSpPr>
              <p:nvPr/>
            </p:nvCxnSpPr>
            <p:spPr>
              <a:xfrm>
                <a:off x="7129463" y="3045867"/>
                <a:ext cx="4762" cy="2322512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lowchart: Manual Operation 62"/>
              <p:cNvSpPr/>
              <p:nvPr/>
            </p:nvSpPr>
            <p:spPr>
              <a:xfrm>
                <a:off x="6924451" y="5101679"/>
                <a:ext cx="450850" cy="266700"/>
              </a:xfrm>
              <a:prstGeom prst="flowChartManualOperation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 rot="5400000" flipH="1">
                <a:off x="7064375" y="3269705"/>
                <a:ext cx="128587" cy="576262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873875" y="4855617"/>
                <a:ext cx="508000" cy="46037"/>
              </a:xfrm>
              <a:prstGeom prst="rect">
                <a:avLst/>
              </a:prstGeom>
              <a:solidFill>
                <a:srgbClr val="800000"/>
              </a:solidFill>
              <a:ln w="50800"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4598" name="TextBox 22"/>
              <p:cNvSpPr txBox="1">
                <a:spLocks noChangeArrowheads="1"/>
              </p:cNvSpPr>
              <p:nvPr/>
            </p:nvSpPr>
            <p:spPr bwMode="auto">
              <a:xfrm>
                <a:off x="7380288" y="4581128"/>
                <a:ext cx="162083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dirty="0" smtClean="0">
                    <a:latin typeface="Calibri" pitchFamily="34" charset="0"/>
                    <a:cs typeface="Arial" pitchFamily="34" charset="0"/>
                  </a:rPr>
                  <a:t>Interference</a:t>
                </a:r>
                <a:r>
                  <a:rPr lang="en-AU" altLang="en-US" sz="2000" dirty="0">
                    <a:latin typeface="Calibri" pitchFamily="34" charset="0"/>
                    <a:cs typeface="Arial" pitchFamily="34" charset="0"/>
                  </a:rPr>
                  <a:t/>
                </a:r>
                <a:br>
                  <a:rPr lang="en-AU" altLang="en-US" sz="2000" dirty="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 dirty="0">
                    <a:latin typeface="Calibri" pitchFamily="34" charset="0"/>
                    <a:cs typeface="Arial" pitchFamily="34" charset="0"/>
                  </a:rPr>
                  <a:t>filter</a:t>
                </a:r>
              </a:p>
            </p:txBody>
          </p:sp>
          <p:cxnSp>
            <p:nvCxnSpPr>
              <p:cNvPr id="43" name="Straight Connector 16"/>
              <p:cNvCxnSpPr>
                <a:stCxn id="24612" idx="1"/>
                <a:endCxn id="44" idx="2"/>
              </p:cNvCxnSpPr>
              <p:nvPr/>
            </p:nvCxnSpPr>
            <p:spPr>
              <a:xfrm rot="10800000">
                <a:off x="1762920" y="4997242"/>
                <a:ext cx="721519" cy="1201400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11" name="Rectangle 42"/>
              <p:cNvSpPr>
                <a:spLocks noChangeArrowheads="1"/>
              </p:cNvSpPr>
              <p:nvPr/>
            </p:nvSpPr>
            <p:spPr bwMode="auto">
              <a:xfrm>
                <a:off x="360363" y="5422354"/>
                <a:ext cx="133191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2000">
                    <a:latin typeface="Calibri" pitchFamily="34" charset="0"/>
                    <a:cs typeface="Arial" pitchFamily="34" charset="0"/>
                  </a:rPr>
                  <a:t>Pre-trigger</a:t>
                </a:r>
              </a:p>
            </p:txBody>
          </p:sp>
          <p:sp>
            <p:nvSpPr>
              <p:cNvPr id="24612" name="TextBox 50"/>
              <p:cNvSpPr txBox="1">
                <a:spLocks noChangeArrowheads="1"/>
              </p:cNvSpPr>
              <p:nvPr/>
            </p:nvSpPr>
            <p:spPr bwMode="auto">
              <a:xfrm>
                <a:off x="2484438" y="5998617"/>
                <a:ext cx="1871662" cy="40005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Delay generator</a:t>
                </a:r>
              </a:p>
            </p:txBody>
          </p:sp>
          <p:cxnSp>
            <p:nvCxnSpPr>
              <p:cNvPr id="54" name="Straight Connector 16"/>
              <p:cNvCxnSpPr>
                <a:stCxn id="39" idx="2"/>
                <a:endCxn id="24612" idx="3"/>
              </p:cNvCxnSpPr>
              <p:nvPr/>
            </p:nvCxnSpPr>
            <p:spPr>
              <a:xfrm rot="5400000">
                <a:off x="5617258" y="4666022"/>
                <a:ext cx="271463" cy="2793777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>
              <a:stCxn id="44" idx="2"/>
            </p:cNvCxnSpPr>
            <p:nvPr/>
          </p:nvCxnSpPr>
          <p:spPr bwMode="auto">
            <a:xfrm>
              <a:off x="1762919" y="4997242"/>
              <a:ext cx="0" cy="825162"/>
            </a:xfrm>
            <a:prstGeom prst="straightConnector1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5040313" y="6198642"/>
              <a:ext cx="96916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TextBox 6"/>
          <p:cNvSpPr txBox="1"/>
          <p:nvPr/>
        </p:nvSpPr>
        <p:spPr bwMode="auto">
          <a:xfrm>
            <a:off x="323528" y="1298664"/>
            <a:ext cx="4176464" cy="155427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u="sng" dirty="0" smtClean="0">
                <a:effectLst/>
                <a:latin typeface="+mn-lt"/>
              </a:rPr>
              <a:t>Example species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O 	225.58 nm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N 	206.65 nm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H	205.08 nm</a:t>
            </a:r>
          </a:p>
        </p:txBody>
      </p:sp>
    </p:spTree>
    <p:extLst>
      <p:ext uri="{BB962C8B-B14F-4D97-AF65-F5344CB8AC3E}">
        <p14:creationId xmlns:p14="http://schemas.microsoft.com/office/powerpoint/2010/main" val="31490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395536" y="4181182"/>
            <a:ext cx="19307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72000" rIns="72000">
            <a:spAutoFit/>
          </a:bodyPr>
          <a:lstStyle/>
          <a:p>
            <a:pPr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laser excitation </a:t>
            </a:r>
            <a:b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</a:br>
            <a:r>
              <a:rPr lang="en-US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2 </a:t>
            </a:r>
            <a: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x </a:t>
            </a:r>
            <a:r>
              <a:rPr lang="fr-FR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225.62 nm</a:t>
            </a:r>
            <a:endParaRPr lang="en-US" sz="1800" b="1" dirty="0">
              <a:solidFill>
                <a:srgbClr val="4B48FF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144714" y="3181662"/>
            <a:ext cx="2362199" cy="2803406"/>
            <a:chOff x="2144714" y="3340681"/>
            <a:chExt cx="2362199" cy="2132294"/>
          </a:xfrm>
        </p:grpSpPr>
        <p:cxnSp>
          <p:nvCxnSpPr>
            <p:cNvPr id="4" name="Straight Connector 2"/>
            <p:cNvCxnSpPr>
              <a:cxnSpLocks noChangeShapeType="1"/>
            </p:cNvCxnSpPr>
            <p:nvPr/>
          </p:nvCxnSpPr>
          <p:spPr bwMode="auto">
            <a:xfrm>
              <a:off x="2144714" y="5472975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Straight Connector 9"/>
            <p:cNvCxnSpPr>
              <a:cxnSpLocks noChangeShapeType="1"/>
            </p:cNvCxnSpPr>
            <p:nvPr/>
          </p:nvCxnSpPr>
          <p:spPr bwMode="auto">
            <a:xfrm>
              <a:off x="2144714" y="3340681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25550" y="3374327"/>
              <a:ext cx="0" cy="982735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15"/>
            <p:cNvCxnSpPr>
              <a:cxnSpLocks noChangeShapeType="1"/>
            </p:cNvCxnSpPr>
            <p:nvPr/>
          </p:nvCxnSpPr>
          <p:spPr bwMode="auto">
            <a:xfrm>
              <a:off x="2779388" y="3857426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2960224" y="3340681"/>
              <a:ext cx="350477" cy="503219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2355" y="3419269"/>
              <a:ext cx="1194558" cy="280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en-US" sz="1800" b="1" dirty="0" smtClean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844.87 nm</a:t>
              </a:r>
              <a:endParaRPr lang="en-GB" altLang="en-US" sz="18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2325550" y="4357060"/>
              <a:ext cx="0" cy="1080868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9" name="Group 48"/>
          <p:cNvGrpSpPr/>
          <p:nvPr/>
        </p:nvGrpSpPr>
        <p:grpSpPr>
          <a:xfrm>
            <a:off x="1706608" y="1596147"/>
            <a:ext cx="3441456" cy="1616831"/>
            <a:chOff x="1706608" y="2144553"/>
            <a:chExt cx="3441456" cy="1229774"/>
          </a:xfrm>
        </p:grpSpPr>
        <p:cxnSp>
          <p:nvCxnSpPr>
            <p:cNvPr id="18" name="Straight Connector 9"/>
            <p:cNvCxnSpPr>
              <a:cxnSpLocks noChangeShapeType="1"/>
            </p:cNvCxnSpPr>
            <p:nvPr/>
          </p:nvCxnSpPr>
          <p:spPr bwMode="auto">
            <a:xfrm>
              <a:off x="2144714" y="2654109"/>
              <a:ext cx="111184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25550" y="2391592"/>
              <a:ext cx="0" cy="982735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310701" y="2473172"/>
              <a:ext cx="1837363" cy="35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800" dirty="0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Ionisation threshold</a:t>
              </a:r>
              <a:endParaRPr lang="en-GB" altLang="en-US" sz="1800" baseline="-25000" dirty="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1706608" y="2144553"/>
              <a:ext cx="1757697" cy="35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800" b="1" dirty="0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Photo-ionisation</a:t>
              </a:r>
              <a:endParaRPr lang="en-GB" altLang="en-US" sz="1800" b="1" baseline="-25000" dirty="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 bwMode="auto">
          <a:xfrm>
            <a:off x="568127" y="2411596"/>
            <a:ext cx="1512168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72000" rIns="72000">
            <a:spAutoFit/>
          </a:bodyPr>
          <a:lstStyle/>
          <a:p>
            <a:pPr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1 x 225.62 nm</a:t>
            </a:r>
            <a:endParaRPr lang="en-US" sz="1800" b="1" dirty="0">
              <a:solidFill>
                <a:srgbClr val="4B48FF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374847" y="3423659"/>
            <a:ext cx="2583963" cy="1715232"/>
          </a:xfrm>
          <a:custGeom>
            <a:avLst/>
            <a:gdLst>
              <a:gd name="connsiteX0" fmla="*/ 0 w 747346"/>
              <a:gd name="connsiteY0" fmla="*/ 0 h 325315"/>
              <a:gd name="connsiteX1" fmla="*/ 615462 w 747346"/>
              <a:gd name="connsiteY1" fmla="*/ 158261 h 325315"/>
              <a:gd name="connsiteX2" fmla="*/ 677008 w 747346"/>
              <a:gd name="connsiteY2" fmla="*/ 254977 h 325315"/>
              <a:gd name="connsiteX3" fmla="*/ 747346 w 747346"/>
              <a:gd name="connsiteY3" fmla="*/ 325315 h 325315"/>
              <a:gd name="connsiteX0" fmla="*/ 0 w 764930"/>
              <a:gd name="connsiteY0" fmla="*/ 195447 h 204591"/>
              <a:gd name="connsiteX1" fmla="*/ 633046 w 764930"/>
              <a:gd name="connsiteY1" fmla="*/ 2016 h 204591"/>
              <a:gd name="connsiteX2" fmla="*/ 694592 w 764930"/>
              <a:gd name="connsiteY2" fmla="*/ 98732 h 204591"/>
              <a:gd name="connsiteX3" fmla="*/ 764930 w 764930"/>
              <a:gd name="connsiteY3" fmla="*/ 169070 h 204591"/>
              <a:gd name="connsiteX0" fmla="*/ 0 w 764930"/>
              <a:gd name="connsiteY0" fmla="*/ 677398 h 680714"/>
              <a:gd name="connsiteX1" fmla="*/ 694593 w 764930"/>
              <a:gd name="connsiteY1" fmla="*/ 390 h 680714"/>
              <a:gd name="connsiteX2" fmla="*/ 694592 w 764930"/>
              <a:gd name="connsiteY2" fmla="*/ 580683 h 680714"/>
              <a:gd name="connsiteX3" fmla="*/ 764930 w 764930"/>
              <a:gd name="connsiteY3" fmla="*/ 651021 h 680714"/>
              <a:gd name="connsiteX0" fmla="*/ 0 w 764930"/>
              <a:gd name="connsiteY0" fmla="*/ 677398 h 677398"/>
              <a:gd name="connsiteX1" fmla="*/ 694593 w 764930"/>
              <a:gd name="connsiteY1" fmla="*/ 390 h 677398"/>
              <a:gd name="connsiteX2" fmla="*/ 694592 w 764930"/>
              <a:gd name="connsiteY2" fmla="*/ 580683 h 677398"/>
              <a:gd name="connsiteX3" fmla="*/ 764930 w 764930"/>
              <a:gd name="connsiteY3" fmla="*/ 651021 h 677398"/>
              <a:gd name="connsiteX0" fmla="*/ 0 w 791307"/>
              <a:gd name="connsiteY0" fmla="*/ 668540 h 668540"/>
              <a:gd name="connsiteX1" fmla="*/ 720970 w 791307"/>
              <a:gd name="connsiteY1" fmla="*/ 325 h 668540"/>
              <a:gd name="connsiteX2" fmla="*/ 720969 w 791307"/>
              <a:gd name="connsiteY2" fmla="*/ 580618 h 668540"/>
              <a:gd name="connsiteX3" fmla="*/ 791307 w 791307"/>
              <a:gd name="connsiteY3" fmla="*/ 650956 h 668540"/>
              <a:gd name="connsiteX0" fmla="*/ 0 w 771863"/>
              <a:gd name="connsiteY0" fmla="*/ 668540 h 668540"/>
              <a:gd name="connsiteX1" fmla="*/ 720970 w 771863"/>
              <a:gd name="connsiteY1" fmla="*/ 325 h 668540"/>
              <a:gd name="connsiteX2" fmla="*/ 720969 w 771863"/>
              <a:gd name="connsiteY2" fmla="*/ 580618 h 668540"/>
              <a:gd name="connsiteX0" fmla="*/ 0 w 2479431"/>
              <a:gd name="connsiteY0" fmla="*/ 1255642 h 1255642"/>
              <a:gd name="connsiteX1" fmla="*/ 720970 w 2479431"/>
              <a:gd name="connsiteY1" fmla="*/ 587427 h 1255642"/>
              <a:gd name="connsiteX2" fmla="*/ 2479431 w 2479431"/>
              <a:gd name="connsiteY2" fmla="*/ 15927 h 1255642"/>
              <a:gd name="connsiteX0" fmla="*/ 0 w 2479431"/>
              <a:gd name="connsiteY0" fmla="*/ 1239983 h 1239983"/>
              <a:gd name="connsiteX1" fmla="*/ 720970 w 2479431"/>
              <a:gd name="connsiteY1" fmla="*/ 571768 h 1239983"/>
              <a:gd name="connsiteX2" fmla="*/ 2479431 w 2479431"/>
              <a:gd name="connsiteY2" fmla="*/ 268 h 1239983"/>
              <a:gd name="connsiteX0" fmla="*/ 0 w 2479431"/>
              <a:gd name="connsiteY0" fmla="*/ 1240094 h 1240094"/>
              <a:gd name="connsiteX1" fmla="*/ 835270 w 2479431"/>
              <a:gd name="connsiteY1" fmla="*/ 457579 h 1240094"/>
              <a:gd name="connsiteX2" fmla="*/ 2479431 w 2479431"/>
              <a:gd name="connsiteY2" fmla="*/ 379 h 1240094"/>
              <a:gd name="connsiteX0" fmla="*/ 0 w 2479431"/>
              <a:gd name="connsiteY0" fmla="*/ 1240203 h 1240203"/>
              <a:gd name="connsiteX1" fmla="*/ 835270 w 2479431"/>
              <a:gd name="connsiteY1" fmla="*/ 457688 h 1240203"/>
              <a:gd name="connsiteX2" fmla="*/ 2479431 w 2479431"/>
              <a:gd name="connsiteY2" fmla="*/ 488 h 1240203"/>
              <a:gd name="connsiteX0" fmla="*/ 0 w 2488224"/>
              <a:gd name="connsiteY0" fmla="*/ 1380657 h 1380657"/>
              <a:gd name="connsiteX1" fmla="*/ 835270 w 2488224"/>
              <a:gd name="connsiteY1" fmla="*/ 598142 h 1380657"/>
              <a:gd name="connsiteX2" fmla="*/ 2488224 w 2488224"/>
              <a:gd name="connsiteY2" fmla="*/ 265 h 1380657"/>
              <a:gd name="connsiteX0" fmla="*/ 0 w 2488224"/>
              <a:gd name="connsiteY0" fmla="*/ 1380392 h 1380392"/>
              <a:gd name="connsiteX1" fmla="*/ 835270 w 2488224"/>
              <a:gd name="connsiteY1" fmla="*/ 597877 h 1380392"/>
              <a:gd name="connsiteX2" fmla="*/ 2488224 w 2488224"/>
              <a:gd name="connsiteY2" fmla="*/ 0 h 1380392"/>
              <a:gd name="connsiteX0" fmla="*/ 0 w 2540978"/>
              <a:gd name="connsiteY0" fmla="*/ 1670538 h 1670538"/>
              <a:gd name="connsiteX1" fmla="*/ 835270 w 2540978"/>
              <a:gd name="connsiteY1" fmla="*/ 888023 h 1670538"/>
              <a:gd name="connsiteX2" fmla="*/ 2540978 w 2540978"/>
              <a:gd name="connsiteY2" fmla="*/ 0 h 1670538"/>
              <a:gd name="connsiteX0" fmla="*/ 0 w 2540978"/>
              <a:gd name="connsiteY0" fmla="*/ 1670538 h 1670538"/>
              <a:gd name="connsiteX1" fmla="*/ 1072663 w 2540978"/>
              <a:gd name="connsiteY1" fmla="*/ 668215 h 1670538"/>
              <a:gd name="connsiteX2" fmla="*/ 2540978 w 2540978"/>
              <a:gd name="connsiteY2" fmla="*/ 0 h 1670538"/>
              <a:gd name="connsiteX0" fmla="*/ 0 w 2558563"/>
              <a:gd name="connsiteY0" fmla="*/ 1705707 h 1705707"/>
              <a:gd name="connsiteX1" fmla="*/ 1072663 w 2558563"/>
              <a:gd name="connsiteY1" fmla="*/ 703384 h 1705707"/>
              <a:gd name="connsiteX2" fmla="*/ 2558563 w 2558563"/>
              <a:gd name="connsiteY2" fmla="*/ 0 h 1705707"/>
              <a:gd name="connsiteX0" fmla="*/ 0 w 2558563"/>
              <a:gd name="connsiteY0" fmla="*/ 1705707 h 1705707"/>
              <a:gd name="connsiteX1" fmla="*/ 1072663 w 2558563"/>
              <a:gd name="connsiteY1" fmla="*/ 703384 h 1705707"/>
              <a:gd name="connsiteX2" fmla="*/ 2558563 w 2558563"/>
              <a:gd name="connsiteY2" fmla="*/ 0 h 1705707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963" h="1715232">
                <a:moveTo>
                  <a:pt x="0" y="1715232"/>
                </a:moveTo>
                <a:cubicBezTo>
                  <a:pt x="623521" y="1086581"/>
                  <a:pt x="788053" y="865431"/>
                  <a:pt x="1231413" y="601784"/>
                </a:cubicBezTo>
                <a:cubicBezTo>
                  <a:pt x="1674773" y="338137"/>
                  <a:pt x="2027851" y="124313"/>
                  <a:pt x="258396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6372200" y="2960246"/>
            <a:ext cx="2160240" cy="2163302"/>
          </a:xfrm>
          <a:prstGeom prst="line">
            <a:avLst/>
          </a:prstGeom>
          <a:noFill/>
          <a:ln w="6350" cap="flat" cmpd="sng" algn="ctr">
            <a:solidFill>
              <a:srgbClr val="00256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" name="Group 46"/>
          <p:cNvGrpSpPr/>
          <p:nvPr/>
        </p:nvGrpSpPr>
        <p:grpSpPr>
          <a:xfrm>
            <a:off x="5940152" y="2948329"/>
            <a:ext cx="3059832" cy="2654570"/>
            <a:chOff x="5940152" y="2948329"/>
            <a:chExt cx="3059832" cy="265457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V="1">
              <a:off x="6372200" y="2948329"/>
              <a:ext cx="0" cy="2169283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6372200" y="5117611"/>
              <a:ext cx="2627784" cy="5937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xtBox 43"/>
            <p:cNvSpPr txBox="1"/>
            <p:nvPr/>
          </p:nvSpPr>
          <p:spPr bwMode="auto">
            <a:xfrm rot="16200000">
              <a:off x="5168099" y="3913021"/>
              <a:ext cx="19442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ct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fr-FR" smtClean="0">
                  <a:effectLst/>
                  <a:latin typeface="+mn-lt"/>
                </a:rPr>
                <a:t>TALIF signal</a:t>
              </a:r>
              <a:endParaRPr lang="en-GB" err="1" smtClean="0">
                <a:effectLst/>
                <a:latin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6713984" y="5202789"/>
              <a:ext cx="19442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ct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fr-FR" smtClean="0">
                  <a:effectLst/>
                  <a:latin typeface="+mn-lt"/>
                </a:rPr>
                <a:t>E</a:t>
              </a:r>
              <a:r>
                <a:rPr lang="fr-FR" baseline="30000" smtClean="0">
                  <a:effectLst/>
                  <a:latin typeface="+mn-lt"/>
                </a:rPr>
                <a:t>2</a:t>
              </a:r>
              <a:r>
                <a:rPr lang="fr-FR" baseline="-25000" smtClean="0">
                  <a:effectLst/>
                  <a:latin typeface="+mn-lt"/>
                </a:rPr>
                <a:t>Laser</a:t>
              </a:r>
              <a:endParaRPr lang="en-GB" baseline="-25000" err="1" smtClean="0">
                <a:effectLst/>
                <a:latin typeface="+mn-lt"/>
              </a:endParaRPr>
            </a:p>
          </p:txBody>
        </p:sp>
      </p:grpSp>
      <p:sp>
        <p:nvSpPr>
          <p:cNvPr id="46" name="Rectangle 45"/>
          <p:cNvSpPr/>
          <p:nvPr/>
        </p:nvSpPr>
        <p:spPr bwMode="auto">
          <a:xfrm>
            <a:off x="7164288" y="2780928"/>
            <a:ext cx="1835696" cy="1723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Oxygen TALIF scheme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34637" y="6021288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2p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/>
              <a:t>P</a:t>
            </a:r>
            <a:r>
              <a:rPr lang="fr-FR" baseline="-25000" dirty="0" smtClean="0"/>
              <a:t>2,1,0</a:t>
            </a:r>
            <a:endParaRPr lang="en-GB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79388" y="2708920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3p </a:t>
            </a:r>
            <a:r>
              <a:rPr lang="fr-FR" baseline="30000" dirty="0" smtClean="0"/>
              <a:t>3</a:t>
            </a:r>
            <a:r>
              <a:rPr lang="fr-FR" dirty="0" smtClean="0"/>
              <a:t>P</a:t>
            </a:r>
            <a:r>
              <a:rPr lang="fr-FR" baseline="-25000" dirty="0" smtClean="0"/>
              <a:t>1,2,0</a:t>
            </a:r>
            <a:endParaRPr lang="en-GB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3933056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3s </a:t>
            </a:r>
            <a:r>
              <a:rPr lang="fr-FR" baseline="30000" dirty="0" err="1" smtClean="0"/>
              <a:t>3</a:t>
            </a:r>
            <a:r>
              <a:rPr lang="fr-FR" dirty="0" err="1"/>
              <a:t>S</a:t>
            </a:r>
            <a:endParaRPr lang="en-GB" baseline="-25000" dirty="0"/>
          </a:p>
        </p:txBody>
      </p:sp>
      <p:sp>
        <p:nvSpPr>
          <p:cNvPr id="3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13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07" y="2411595"/>
            <a:ext cx="4302923" cy="332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5805661" y="4615036"/>
            <a:ext cx="0" cy="115212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5508104" y="5733256"/>
            <a:ext cx="9525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40 </a:t>
            </a:r>
            <a:r>
              <a:rPr lang="el-G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μ</a:t>
            </a:r>
            <a:r>
              <a:rPr lang="fr-F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J</a:t>
            </a:r>
            <a:endParaRPr lang="en-GB" altLang="en-US" b="1" dirty="0">
              <a:solidFill>
                <a:srgbClr val="00B05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0" grpId="0" animBg="1"/>
      <p:bldP spid="40" grpId="1" animBg="1"/>
      <p:bldP spid="46" grpId="0" animBg="1"/>
      <p:bldP spid="46" grpId="1" animBg="1"/>
      <p:bldP spid="46" grpId="2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66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3"/>
            <a:ext cx="4752528" cy="4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Straight Connector 52"/>
          <p:cNvCxnSpPr/>
          <p:nvPr/>
        </p:nvCxnSpPr>
        <p:spPr bwMode="auto">
          <a:xfrm flipV="1">
            <a:off x="1157439" y="2601827"/>
            <a:ext cx="0" cy="2987413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649" name="Picture 17" descr="C:\Users\jb1703\Documents\Experiments\TALIF\2014-09-18\O2 admixture variation\TALIF_signa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jb1703\Documents\Experiments\TALIF\2014-09-18\O2 admixture variation\TALIF_signal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jb1703\Documents\Experiments\TALIF\2014-09-18\O2 admixture variation\TALIF_signal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jb1703\Documents\Experiments\TALIF\2014-09-18\O2 admixture variation\TALIF_signal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jb1703\Documents\Experiments\TALIF\2014-09-18\O2 admixture variation\TALIF_signal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jb1703\Documents\Experiments\TALIF\2014-09-18\O2 admixture variation\TALIF_signal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jb1703\Documents\Experiments\TALIF\2014-09-18\O2 admixture variation\TALIF_signal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jb1703\Documents\Experiments\TALIF\2014-09-18\O2 admixture variation\TALIF_signal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jb1703\Documents\Experiments\TALIF\2014-09-18\O2 admixture variation\TALIF_signal9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jb1703\Documents\Experiments\TALIF\2014-09-18\O2 admixture variation\TALIF_signal1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jb1703\Documents\Experiments\TALIF\2014-09-18\O2 admixture variation\TALIF_signal1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jb1703\Documents\Experiments\TALIF\2014-09-18\O2 admixture variation\TALIF_signal1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jb1703\Documents\Experiments\TALIF\2014-09-18\O2 admixture variation\TALIF_signal13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jb1703\Documents\Experiments\TALIF\2014-09-18\O2 admixture variation\TALIF_signal1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663" name="Picture 31" descr="C:\Users\jb1703\Documents\Experiments\TALIF\2014-09-18\O2 admixture variation\TALIF_signal15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Signal acquisition</a:t>
            </a:r>
            <a:endParaRPr lang="en-US" altLang="en-US" sz="3000" baseline="-25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76288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55378" y="1124744"/>
            <a:ext cx="3168352" cy="78483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smtClean="0">
                <a:latin typeface="+mn-lt"/>
              </a:rPr>
              <a:t>Camera </a:t>
            </a:r>
            <a:r>
              <a:rPr lang="fr-FR" dirty="0" err="1" smtClean="0">
                <a:latin typeface="+mn-lt"/>
              </a:rPr>
              <a:t>gate</a:t>
            </a:r>
            <a:r>
              <a:rPr lang="fr-FR" dirty="0" smtClean="0">
                <a:latin typeface="+mn-lt"/>
              </a:rPr>
              <a:t> </a:t>
            </a:r>
            <a:r>
              <a:rPr lang="fr-FR" dirty="0" err="1" smtClean="0">
                <a:latin typeface="+mn-lt"/>
              </a:rPr>
              <a:t>width</a:t>
            </a:r>
            <a:r>
              <a:rPr lang="fr-FR" dirty="0" smtClean="0">
                <a:latin typeface="+mn-lt"/>
              </a:rPr>
              <a:t> = 2 ns</a:t>
            </a:r>
          </a:p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smtClean="0">
                <a:latin typeface="+mn-lt"/>
              </a:rPr>
              <a:t>Delay </a:t>
            </a:r>
            <a:r>
              <a:rPr lang="fr-FR" dirty="0" err="1" smtClean="0">
                <a:latin typeface="+mn-lt"/>
              </a:rPr>
              <a:t>step</a:t>
            </a:r>
            <a:r>
              <a:rPr lang="fr-FR" dirty="0" smtClean="0">
                <a:latin typeface="+mn-lt"/>
              </a:rPr>
              <a:t> = 1 ns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928688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78707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231107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381126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1533526" y="260302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1683545" y="260302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1835945" y="258841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1985964" y="2603027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2138364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2288383" y="2588865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2440783" y="2588865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590802" y="2588416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2743202" y="2603026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893221" y="261014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55497" y="552946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007420" y="5053657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157439" y="3448694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310316" y="2898753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1462716" y="357795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613859" y="3944313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1765135" y="4184795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915154" y="4402060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2067554" y="461980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2219954" y="4765059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2372354" y="492460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2524754" y="504889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2677154" y="510605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2827173" y="5185764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2979573" y="523816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5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14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48694"/>
            <a:ext cx="3016213" cy="332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364088" y="3284986"/>
            <a:ext cx="2592288" cy="576061"/>
            <a:chOff x="5364088" y="3284986"/>
            <a:chExt cx="2592288" cy="576061"/>
          </a:xfrm>
        </p:grpSpPr>
        <p:sp>
          <p:nvSpPr>
            <p:cNvPr id="2" name="Rectangle 1"/>
            <p:cNvSpPr/>
            <p:nvPr/>
          </p:nvSpPr>
          <p:spPr bwMode="auto">
            <a:xfrm>
              <a:off x="6544574" y="3592710"/>
              <a:ext cx="251048" cy="26833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0574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H="1" flipV="1">
              <a:off x="5364088" y="3284986"/>
              <a:ext cx="1180486" cy="57606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/>
            <p:cNvCxnSpPr/>
            <p:nvPr/>
          </p:nvCxnSpPr>
          <p:spPr bwMode="auto">
            <a:xfrm flipV="1">
              <a:off x="6795622" y="3284986"/>
              <a:ext cx="1160754" cy="57606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Box 13"/>
          <p:cNvSpPr txBox="1"/>
          <p:nvPr/>
        </p:nvSpPr>
        <p:spPr bwMode="auto">
          <a:xfrm>
            <a:off x="282542" y="5805264"/>
            <a:ext cx="2273234" cy="4001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dirty="0" smtClean="0">
                <a:solidFill>
                  <a:srgbClr val="00B050"/>
                </a:solidFill>
                <a:effectLst/>
                <a:latin typeface="+mn-lt"/>
              </a:rPr>
              <a:t>Laser shot</a:t>
            </a:r>
          </a:p>
        </p:txBody>
      </p:sp>
    </p:spTree>
    <p:extLst>
      <p:ext uri="{BB962C8B-B14F-4D97-AF65-F5344CB8AC3E}">
        <p14:creationId xmlns:p14="http://schemas.microsoft.com/office/powerpoint/2010/main" val="26048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1" animBg="1"/>
      <p:bldP spid="18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47" y="1679509"/>
            <a:ext cx="2863878" cy="1806150"/>
            <a:chOff x="914447" y="1679509"/>
            <a:chExt cx="2863878" cy="1806150"/>
          </a:xfrm>
        </p:grpSpPr>
        <p:grpSp>
          <p:nvGrpSpPr>
            <p:cNvPr id="25" name="Group 24"/>
            <p:cNvGrpSpPr/>
            <p:nvPr/>
          </p:nvGrpSpPr>
          <p:grpSpPr>
            <a:xfrm>
              <a:off x="1329891" y="2127446"/>
              <a:ext cx="2448434" cy="1350935"/>
              <a:chOff x="1652400" y="2106000"/>
              <a:chExt cx="2465290" cy="147240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652400" y="2106000"/>
                <a:ext cx="2465290" cy="1472400"/>
                <a:chOff x="2123728" y="3140968"/>
                <a:chExt cx="3096344" cy="1656184"/>
              </a:xfrm>
              <a:solidFill>
                <a:srgbClr val="00B050"/>
              </a:solidFill>
            </p:grpSpPr>
            <p:sp>
              <p:nvSpPr>
                <p:cNvPr id="34" name="Right Triangle 33"/>
                <p:cNvSpPr/>
                <p:nvPr/>
              </p:nvSpPr>
              <p:spPr>
                <a:xfrm>
                  <a:off x="2123728" y="3140968"/>
                  <a:ext cx="758385" cy="165618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2123728" y="3284984"/>
                  <a:ext cx="1080120" cy="151216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ight Triangle 36"/>
                <p:cNvSpPr/>
                <p:nvPr/>
              </p:nvSpPr>
              <p:spPr>
                <a:xfrm>
                  <a:off x="2123728" y="3620316"/>
                  <a:ext cx="1486888" cy="1176836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2125735" y="4030386"/>
                  <a:ext cx="1940196" cy="76500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ight Triangle 39"/>
                <p:cNvSpPr/>
                <p:nvPr/>
              </p:nvSpPr>
              <p:spPr>
                <a:xfrm>
                  <a:off x="2123728" y="4437112"/>
                  <a:ext cx="2880320" cy="3600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Right Triangle 40"/>
                <p:cNvSpPr/>
                <p:nvPr/>
              </p:nvSpPr>
              <p:spPr>
                <a:xfrm>
                  <a:off x="2123728" y="4437112"/>
                  <a:ext cx="3096344" cy="36003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3851304" y="3501008"/>
                <a:ext cx="266386" cy="773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 bwMode="auto">
            <a:xfrm>
              <a:off x="1318259" y="2110739"/>
              <a:ext cx="2120115" cy="1332137"/>
            </a:xfrm>
            <a:custGeom>
              <a:avLst/>
              <a:gdLst>
                <a:gd name="connsiteX0" fmla="*/ 0 w 480060"/>
                <a:gd name="connsiteY0" fmla="*/ 0 h 731520"/>
                <a:gd name="connsiteX1" fmla="*/ 480060 w 480060"/>
                <a:gd name="connsiteY1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79766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79766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1384 w 480060"/>
                <a:gd name="connsiteY1" fmla="*/ 581370 h 731520"/>
                <a:gd name="connsiteX2" fmla="*/ 480060 w 480060"/>
                <a:gd name="connsiteY2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060" h="731520">
                  <a:moveTo>
                    <a:pt x="0" y="0"/>
                  </a:moveTo>
                  <a:cubicBezTo>
                    <a:pt x="37816" y="222121"/>
                    <a:pt x="100972" y="454704"/>
                    <a:pt x="181384" y="581370"/>
                  </a:cubicBezTo>
                  <a:cubicBezTo>
                    <a:pt x="257219" y="671085"/>
                    <a:pt x="377805" y="721570"/>
                    <a:pt x="480060" y="731520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Triangle 26"/>
            <p:cNvSpPr/>
            <p:nvPr/>
          </p:nvSpPr>
          <p:spPr>
            <a:xfrm>
              <a:off x="1231057" y="1700808"/>
              <a:ext cx="398680" cy="1784851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28" name="Right Triangle 27"/>
            <p:cNvSpPr/>
            <p:nvPr/>
          </p:nvSpPr>
          <p:spPr>
            <a:xfrm flipH="1">
              <a:off x="971600" y="1679509"/>
              <a:ext cx="259457" cy="1784851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28"/>
            <p:cNvSpPr/>
            <p:nvPr/>
          </p:nvSpPr>
          <p:spPr>
            <a:xfrm flipH="1">
              <a:off x="914447" y="2593233"/>
              <a:ext cx="259457" cy="89242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3" name="Right Triangle 32"/>
            <p:cNvSpPr/>
            <p:nvPr/>
          </p:nvSpPr>
          <p:spPr>
            <a:xfrm flipH="1">
              <a:off x="1133711" y="1700808"/>
              <a:ext cx="97345" cy="33541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35"/>
            <p:cNvSpPr/>
            <p:nvPr/>
          </p:nvSpPr>
          <p:spPr>
            <a:xfrm flipH="1">
              <a:off x="996316" y="1916139"/>
              <a:ext cx="167015" cy="1296427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</p:grp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Extraction of parameters</a:t>
            </a:r>
            <a:endParaRPr lang="en-US" altLang="en-US" sz="3000" baseline="-25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83968" y="3574638"/>
                <a:ext cx="3504101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fr-FR" sz="2800" b="1" i="0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2800" b="1" i="0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𝐬𝐢𝐠𝐧𝐚𝐥</m:t>
                      </m:r>
                      <m:r>
                        <a:rPr lang="en-GB" sz="2800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i="1" smtClean="0">
                              <a:solidFill>
                                <a:srgbClr val="4B9747"/>
                              </a:solidFill>
                              <a:latin typeface="Cambria Math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2800" smtClean="0">
                              <a:solidFill>
                                <a:srgbClr val="4B9747"/>
                              </a:solidFill>
                              <a:latin typeface="Cambria Math"/>
                              <a:ea typeface="Cambria Math"/>
                            </a:rPr>
                            <m:t>fit</m:t>
                          </m:r>
                        </m:e>
                      </m:nary>
                      <m:r>
                        <a:rPr lang="en-GB" sz="2800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GB" sz="2800" dirty="0">
                  <a:solidFill>
                    <a:srgbClr val="4B9747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74638"/>
                <a:ext cx="3504101" cy="12225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4283968" y="5109412"/>
            <a:ext cx="366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 b="1" dirty="0" smtClean="0">
                <a:solidFill>
                  <a:prstClr val="black"/>
                </a:solidFill>
                <a:latin typeface="Calibri"/>
                <a:ea typeface="Cambria Math"/>
              </a:rPr>
              <a:t>relative density = </a:t>
            </a:r>
            <a:r>
              <a:rPr lang="en-GB" sz="2800" b="1" i="1" dirty="0" smtClean="0">
                <a:solidFill>
                  <a:prstClr val="black"/>
                </a:solidFill>
                <a:latin typeface="Calibri"/>
                <a:ea typeface="Cambria Math"/>
              </a:rPr>
              <a:t>S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  <a:ea typeface="Cambria Math"/>
              </a:rPr>
              <a:t> x </a:t>
            </a:r>
            <a:r>
              <a:rPr lang="en-GB" sz="2800" b="1" i="1" dirty="0" smtClean="0">
                <a:solidFill>
                  <a:prstClr val="black"/>
                </a:solidFill>
                <a:latin typeface="Calibri"/>
                <a:ea typeface="Cambria Math"/>
              </a:rPr>
              <a:t>A</a:t>
            </a:r>
            <a:r>
              <a:rPr lang="en-GB" sz="2800" b="1" i="1" baseline="30000" dirty="0" smtClean="0">
                <a:solidFill>
                  <a:prstClr val="black"/>
                </a:solidFill>
                <a:latin typeface="Calibri"/>
                <a:ea typeface="Cambria Math"/>
              </a:rPr>
              <a:t>*</a:t>
            </a:r>
            <a:endParaRPr lang="en-GB" sz="2800" i="1" baseline="300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83968" y="2527215"/>
                <a:ext cx="3554948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𝑨</m:t>
                      </m:r>
                      <m:r>
                        <a:rPr lang="fr-FR" sz="2800" b="1" i="1" baseline="3000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𝐝𝐞𝐜𝐚𝐲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𝐫𝐚𝐭𝐞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527215"/>
                <a:ext cx="3554948" cy="9017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fit</m:t>
                      </m:r>
                      <m:r>
                        <a:rPr lang="en-GB" sz="3600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𝐾</m:t>
                      </m:r>
                      <m:sSup>
                        <m:sSupPr>
                          <m:ctrlP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  <m:t>𝑒</m:t>
                          </m:r>
                        </m:e>
                        <m:sup>
                          <m: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fr-FR" sz="3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36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6" y="3905633"/>
            <a:ext cx="3490264" cy="273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1331478" y="4387455"/>
            <a:ext cx="2183869" cy="170584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7" y="4005064"/>
            <a:ext cx="3490264" cy="273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Connector 44"/>
          <p:cNvCxnSpPr/>
          <p:nvPr/>
        </p:nvCxnSpPr>
        <p:spPr bwMode="auto">
          <a:xfrm>
            <a:off x="1326890" y="4433542"/>
            <a:ext cx="2111485" cy="1713418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fit</m:t>
                      </m:r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𝐾</m:t>
                      </m:r>
                      <m:sSup>
                        <m:sSup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+mn-ea"/>
                            </a:rPr>
                            <m:t>𝑒</m:t>
                          </m:r>
                        </m:e>
                        <m:sup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fr-FR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+mn-ea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15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4" y="1124744"/>
            <a:ext cx="3380535" cy="278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/>
      <p:bldP spid="30" grpId="0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schemes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59632" y="1196752"/>
            <a:ext cx="2728930" cy="4032447"/>
            <a:chOff x="30962" y="1220892"/>
            <a:chExt cx="1798772" cy="3472764"/>
          </a:xfrm>
        </p:grpSpPr>
        <p:grpSp>
          <p:nvGrpSpPr>
            <p:cNvPr id="2" name="Group 1"/>
            <p:cNvGrpSpPr/>
            <p:nvPr/>
          </p:nvGrpSpPr>
          <p:grpSpPr>
            <a:xfrm>
              <a:off x="30962" y="1899284"/>
              <a:ext cx="1798772" cy="2794372"/>
              <a:chOff x="1801488" y="1948864"/>
              <a:chExt cx="2826640" cy="3733807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2188009" y="2407355"/>
                <a:ext cx="2440119" cy="2803407"/>
                <a:chOff x="2144714" y="3340681"/>
                <a:chExt cx="2440119" cy="2132294"/>
              </a:xfrm>
            </p:grpSpPr>
            <p:sp>
              <p:nvSpPr>
                <p:cNvPr id="195" name="Rectangle 20"/>
                <p:cNvSpPr>
                  <a:spLocks noChangeArrowheads="1"/>
                </p:cNvSpPr>
                <p:nvPr/>
              </p:nvSpPr>
              <p:spPr bwMode="auto">
                <a:xfrm>
                  <a:off x="3067181" y="3375697"/>
                  <a:ext cx="1517652" cy="34794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8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844.87 nm</a:t>
                  </a:r>
                  <a:endParaRPr lang="en-GB" altLang="en-US" sz="18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90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1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3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4" name="Straight Arrow Connector 193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6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00" name="TextBox 199"/>
              <p:cNvSpPr txBox="1"/>
              <p:nvPr/>
            </p:nvSpPr>
            <p:spPr>
              <a:xfrm>
                <a:off x="2140318" y="5263341"/>
                <a:ext cx="1365626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2p</a:t>
                </a:r>
                <a:r>
                  <a:rPr lang="fr-FR" sz="1600" baseline="30000" dirty="0" smtClean="0"/>
                  <a:t>4</a:t>
                </a:r>
                <a:r>
                  <a:rPr lang="fr-FR" sz="1600" dirty="0" smtClean="0"/>
                  <a:t> </a:t>
                </a:r>
                <a:r>
                  <a:rPr lang="fr-FR" sz="1600" baseline="30000" dirty="0" smtClean="0"/>
                  <a:t>3</a:t>
                </a:r>
                <a:r>
                  <a:rPr lang="fr-FR" sz="1600" dirty="0" smtClean="0"/>
                  <a:t>P</a:t>
                </a:r>
                <a:r>
                  <a:rPr lang="fr-FR" sz="1600" baseline="-25000" dirty="0" smtClean="0"/>
                  <a:t>2,1,0</a:t>
                </a:r>
                <a:endParaRPr lang="en-GB" sz="1600" baseline="-250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148079" y="1948864"/>
                <a:ext cx="1365628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3p </a:t>
                </a:r>
                <a:r>
                  <a:rPr lang="fr-FR" sz="1600" baseline="30000" dirty="0" smtClean="0"/>
                  <a:t>3</a:t>
                </a:r>
                <a:r>
                  <a:rPr lang="fr-FR" sz="1600" dirty="0" smtClean="0"/>
                  <a:t>P</a:t>
                </a:r>
                <a:r>
                  <a:rPr lang="fr-FR" sz="1600" baseline="-25000" dirty="0" smtClean="0"/>
                  <a:t>1,2,0</a:t>
                </a:r>
                <a:endParaRPr lang="en-GB" sz="1600" baseline="-250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3045561" y="3175108"/>
                <a:ext cx="1365626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3s </a:t>
                </a:r>
                <a:r>
                  <a:rPr lang="fr-FR" sz="1600" baseline="30000" dirty="0" err="1" smtClean="0"/>
                  <a:t>3</a:t>
                </a:r>
                <a:r>
                  <a:rPr lang="fr-FR" sz="1600" dirty="0" err="1"/>
                  <a:t>S</a:t>
                </a:r>
                <a:endParaRPr lang="en-GB" sz="1600" baseline="-25000" dirty="0"/>
              </a:p>
            </p:txBody>
          </p:sp>
          <p:sp>
            <p:nvSpPr>
              <p:cNvPr id="188" name="TextBox 187"/>
              <p:cNvSpPr txBox="1"/>
              <p:nvPr/>
            </p:nvSpPr>
            <p:spPr bwMode="auto">
              <a:xfrm>
                <a:off x="1801488" y="4111212"/>
                <a:ext cx="1930767" cy="45745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8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225.65 nm</a:t>
                </a:r>
                <a:endParaRPr lang="en-US" sz="18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 bwMode="auto">
            <a:xfrm>
              <a:off x="107505" y="1220892"/>
              <a:ext cx="1584176" cy="503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Oxygen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60032" y="1196752"/>
            <a:ext cx="2801730" cy="4051614"/>
            <a:chOff x="1693891" y="1195862"/>
            <a:chExt cx="2056443" cy="3574549"/>
          </a:xfrm>
        </p:grpSpPr>
        <p:grpSp>
          <p:nvGrpSpPr>
            <p:cNvPr id="203" name="Group 202"/>
            <p:cNvGrpSpPr/>
            <p:nvPr/>
          </p:nvGrpSpPr>
          <p:grpSpPr>
            <a:xfrm>
              <a:off x="1693891" y="1916832"/>
              <a:ext cx="2056443" cy="2853579"/>
              <a:chOff x="1813355" y="1971871"/>
              <a:chExt cx="3249391" cy="3734543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8009" y="2407355"/>
                <a:ext cx="2874737" cy="2803407"/>
                <a:chOff x="2144714" y="3340681"/>
                <a:chExt cx="2874737" cy="2132294"/>
              </a:xfrm>
            </p:grpSpPr>
            <p:sp>
              <p:nvSpPr>
                <p:cNvPr id="214" name="Rectangle 20"/>
                <p:cNvSpPr>
                  <a:spLocks noChangeArrowheads="1"/>
                </p:cNvSpPr>
                <p:nvPr/>
              </p:nvSpPr>
              <p:spPr bwMode="auto">
                <a:xfrm>
                  <a:off x="3131926" y="3384010"/>
                  <a:ext cx="1887525" cy="36764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8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834.91 nm</a:t>
                  </a:r>
                  <a:endParaRPr lang="en-GB" altLang="en-US" sz="18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09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0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1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2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3" name="Straight Arrow Connector 212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5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06" name="TextBox 205"/>
              <p:cNvSpPr txBox="1"/>
              <p:nvPr/>
            </p:nvSpPr>
            <p:spPr>
              <a:xfrm>
                <a:off x="2264717" y="5263341"/>
                <a:ext cx="1365626" cy="4430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5p</a:t>
                </a:r>
                <a:r>
                  <a:rPr lang="fr-FR" sz="1600" baseline="30000" dirty="0" smtClean="0"/>
                  <a:t>6</a:t>
                </a:r>
                <a:r>
                  <a:rPr lang="fr-FR" sz="1600" dirty="0" smtClean="0"/>
                  <a:t> </a:t>
                </a:r>
                <a:r>
                  <a:rPr lang="fr-FR" sz="1600" baseline="30000" dirty="0" smtClean="0"/>
                  <a:t>1</a:t>
                </a:r>
                <a:r>
                  <a:rPr lang="fr-FR" sz="1600" dirty="0" smtClean="0"/>
                  <a:t>S</a:t>
                </a:r>
                <a:r>
                  <a:rPr lang="fr-FR" sz="1600" baseline="-25000" dirty="0" smtClean="0"/>
                  <a:t>0</a:t>
                </a:r>
                <a:endParaRPr lang="en-GB" sz="1600" baseline="-25000" dirty="0"/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2150937" y="1971871"/>
                <a:ext cx="1365626" cy="7653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6p'[3/2]</a:t>
                </a:r>
                <a:r>
                  <a:rPr lang="fr-FR" sz="1600" baseline="-25000" dirty="0" smtClean="0"/>
                  <a:t>2</a:t>
                </a:r>
                <a:endParaRPr lang="en-GB" sz="1600" baseline="-25000" dirty="0"/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2833883" y="3175110"/>
                <a:ext cx="1365626" cy="7653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6s'[1/2]</a:t>
                </a:r>
                <a:r>
                  <a:rPr lang="fr-FR" sz="1600" baseline="-25000" dirty="0"/>
                  <a:t>1</a:t>
                </a:r>
                <a:endParaRPr lang="en-GB" sz="1600" baseline="-25000" dirty="0"/>
              </a:p>
            </p:txBody>
          </p:sp>
          <p:sp>
            <p:nvSpPr>
              <p:cNvPr id="204" name="TextBox 203"/>
              <p:cNvSpPr txBox="1"/>
              <p:nvPr/>
            </p:nvSpPr>
            <p:spPr bwMode="auto">
              <a:xfrm>
                <a:off x="1813355" y="4111212"/>
                <a:ext cx="2123095" cy="42644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8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224.31 nm</a:t>
                </a:r>
                <a:endParaRPr lang="en-US" sz="18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 bwMode="auto">
            <a:xfrm>
              <a:off x="1907705" y="1195862"/>
              <a:ext cx="1584176" cy="5159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Xenon</a:t>
              </a:r>
            </a:p>
          </p:txBody>
        </p:sp>
      </p:grp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16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363" y="5506321"/>
            <a:ext cx="8388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Excitation at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wavelength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important to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keep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the laser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properties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identical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87624" y="3771710"/>
            <a:ext cx="5522961" cy="5933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4542617" y="6566636"/>
            <a:ext cx="5380867" cy="485760"/>
          </a:xfrm>
          <a:prstGeom prst="rect">
            <a:avLst/>
          </a:prstGeom>
        </p:spPr>
        <p:txBody>
          <a:bodyPr/>
          <a:lstStyle>
            <a:lvl1pPr marL="0" indent="0" algn="l" defTabSz="1008035" rtl="0" eaLnBrk="1" latinLnBrk="0" hangingPunct="1">
              <a:spcBef>
                <a:spcPct val="20000"/>
              </a:spcBef>
              <a:buClr>
                <a:srgbClr val="A2347A"/>
              </a:buClr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50000"/>
                </a:schemeClr>
              </a:buClr>
            </a:pPr>
            <a:r>
              <a:rPr lang="en-GB" sz="12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K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. </a:t>
            </a:r>
            <a:r>
              <a:rPr lang="en-GB" sz="1200" dirty="0" err="1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Niemi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et al., </a:t>
            </a:r>
            <a:r>
              <a:rPr lang="en-GB" sz="1200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Plasma Sources Sci. Technol. </a:t>
            </a:r>
            <a:r>
              <a:rPr lang="en-GB" sz="1200" b="1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14 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(2005) 375-386</a:t>
            </a:r>
          </a:p>
          <a:p>
            <a:pPr>
              <a:buClr>
                <a:schemeClr val="bg2">
                  <a:lumMod val="50000"/>
                </a:schemeClr>
              </a:buClr>
            </a:pPr>
            <a:r>
              <a:rPr lang="en-GB" sz="12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0467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schemes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17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363" y="5489356"/>
            <a:ext cx="8388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Excitation at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wavelength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important to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keep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the laser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properties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identical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3528" y="1196752"/>
            <a:ext cx="2930827" cy="3740988"/>
            <a:chOff x="323528" y="1196752"/>
            <a:chExt cx="2930827" cy="3740988"/>
          </a:xfrm>
        </p:grpSpPr>
        <p:grpSp>
          <p:nvGrpSpPr>
            <p:cNvPr id="33" name="Group 32"/>
            <p:cNvGrpSpPr/>
            <p:nvPr/>
          </p:nvGrpSpPr>
          <p:grpSpPr>
            <a:xfrm>
              <a:off x="323528" y="1988840"/>
              <a:ext cx="2930827" cy="2948900"/>
              <a:chOff x="1725069" y="1870472"/>
              <a:chExt cx="3343338" cy="380933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188009" y="2407355"/>
                <a:ext cx="2836710" cy="2803407"/>
                <a:chOff x="2144714" y="3340681"/>
                <a:chExt cx="2836710" cy="2132294"/>
              </a:xfrm>
            </p:grpSpPr>
            <p:sp>
              <p:nvSpPr>
                <p:cNvPr id="46" name="Rectangle 20"/>
                <p:cNvSpPr>
                  <a:spLocks noChangeArrowheads="1"/>
                </p:cNvSpPr>
                <p:nvPr/>
              </p:nvSpPr>
              <p:spPr bwMode="auto">
                <a:xfrm>
                  <a:off x="3113377" y="3384010"/>
                  <a:ext cx="1868047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742-746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40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Arrow Connector 44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7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2240865" y="5263341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2p</a:t>
                </a:r>
                <a:r>
                  <a:rPr lang="fr-FR" sz="1400" baseline="30000" dirty="0" smtClean="0"/>
                  <a:t>3</a:t>
                </a:r>
                <a:r>
                  <a:rPr lang="fr-FR" sz="1400" dirty="0" smtClean="0"/>
                  <a:t>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3/2</a:t>
                </a:r>
                <a:endParaRPr lang="en-GB" sz="1400" baseline="-250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144577" y="1870472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3p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3/2</a:t>
                </a:r>
                <a:endParaRPr lang="en-GB" sz="1400" baseline="-250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385025" y="3175109"/>
                <a:ext cx="1683382" cy="7079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3s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P</a:t>
                </a:r>
                <a:r>
                  <a:rPr lang="fr-FR" sz="1400" baseline="-25000" dirty="0" smtClean="0"/>
                  <a:t>1/2,3/2,5/2</a:t>
                </a:r>
                <a:endParaRPr lang="en-GB" sz="1400" baseline="-25000" dirty="0"/>
              </a:p>
            </p:txBody>
          </p:sp>
          <p:sp>
            <p:nvSpPr>
              <p:cNvPr id="39" name="TextBox 38"/>
              <p:cNvSpPr txBox="1"/>
              <p:nvPr/>
            </p:nvSpPr>
            <p:spPr bwMode="auto">
              <a:xfrm>
                <a:off x="1725069" y="4111214"/>
                <a:ext cx="2283483" cy="43733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206.65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 bwMode="auto">
            <a:xfrm>
              <a:off x="572238" y="1196752"/>
              <a:ext cx="169550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Nitrogen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59832" y="1196751"/>
            <a:ext cx="2063915" cy="3740990"/>
            <a:chOff x="3059832" y="1196751"/>
            <a:chExt cx="2063915" cy="3740990"/>
          </a:xfrm>
        </p:grpSpPr>
        <p:grpSp>
          <p:nvGrpSpPr>
            <p:cNvPr id="62" name="Group 61"/>
            <p:cNvGrpSpPr/>
            <p:nvPr/>
          </p:nvGrpSpPr>
          <p:grpSpPr>
            <a:xfrm>
              <a:off x="3059832" y="1988841"/>
              <a:ext cx="2063915" cy="2948900"/>
              <a:chOff x="1768368" y="1876345"/>
              <a:chExt cx="2666550" cy="3803464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2188009" y="2407355"/>
                <a:ext cx="2246909" cy="2803407"/>
                <a:chOff x="2144714" y="3340681"/>
                <a:chExt cx="2246909" cy="2132294"/>
              </a:xfrm>
            </p:grpSpPr>
            <p:sp>
              <p:nvSpPr>
                <p:cNvPr id="73" name="Rectangle 20"/>
                <p:cNvSpPr>
                  <a:spLocks noChangeArrowheads="1"/>
                </p:cNvSpPr>
                <p:nvPr/>
              </p:nvSpPr>
              <p:spPr bwMode="auto">
                <a:xfrm>
                  <a:off x="3125793" y="3384010"/>
                  <a:ext cx="1265830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656.3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68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0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2" name="Straight Arrow Connector 71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4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4" name="TextBox 63"/>
              <p:cNvSpPr txBox="1"/>
              <p:nvPr/>
            </p:nvSpPr>
            <p:spPr>
              <a:xfrm>
                <a:off x="2268626" y="5263342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1s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1/2</a:t>
                </a:r>
                <a:endParaRPr lang="en-GB" sz="1400" baseline="-250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234081" y="1876345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3d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D</a:t>
                </a:r>
                <a:r>
                  <a:rPr lang="fr-FR" sz="1400" baseline="-25000" dirty="0" smtClean="0"/>
                  <a:t>3/2,5/2</a:t>
                </a:r>
                <a:endParaRPr lang="en-GB" sz="1400" baseline="-250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826827" y="3175106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2p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P</a:t>
                </a:r>
                <a:r>
                  <a:rPr lang="fr-FR" sz="1400" baseline="-25000" dirty="0" smtClean="0"/>
                  <a:t>1/2,3/2</a:t>
                </a:r>
                <a:endParaRPr lang="en-GB" sz="1400" baseline="-25000" dirty="0"/>
              </a:p>
            </p:txBody>
          </p:sp>
          <p:sp>
            <p:nvSpPr>
              <p:cNvPr id="67" name="TextBox 66"/>
              <p:cNvSpPr txBox="1"/>
              <p:nvPr/>
            </p:nvSpPr>
            <p:spPr bwMode="auto">
              <a:xfrm>
                <a:off x="1768368" y="4111214"/>
                <a:ext cx="1930768" cy="458113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205.08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 bwMode="auto">
            <a:xfrm>
              <a:off x="3199551" y="1196751"/>
              <a:ext cx="188054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Hydrogen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6216" y="1285328"/>
            <a:ext cx="2170584" cy="3652413"/>
            <a:chOff x="6516216" y="1285328"/>
            <a:chExt cx="2170584" cy="3652413"/>
          </a:xfrm>
        </p:grpSpPr>
        <p:grpSp>
          <p:nvGrpSpPr>
            <p:cNvPr id="75" name="Group 74"/>
            <p:cNvGrpSpPr/>
            <p:nvPr/>
          </p:nvGrpSpPr>
          <p:grpSpPr>
            <a:xfrm>
              <a:off x="6516216" y="1988841"/>
              <a:ext cx="2170584" cy="2948900"/>
              <a:chOff x="1768370" y="1851596"/>
              <a:chExt cx="2640308" cy="3828213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2188009" y="2407355"/>
                <a:ext cx="2220669" cy="2803407"/>
                <a:chOff x="2144714" y="3340681"/>
                <a:chExt cx="2220669" cy="2132294"/>
              </a:xfrm>
            </p:grpSpPr>
            <p:sp>
              <p:nvSpPr>
                <p:cNvPr id="86" name="Rectangle 20"/>
                <p:cNvSpPr>
                  <a:spLocks noChangeArrowheads="1"/>
                </p:cNvSpPr>
                <p:nvPr/>
              </p:nvSpPr>
              <p:spPr bwMode="auto">
                <a:xfrm>
                  <a:off x="3099552" y="3384010"/>
                  <a:ext cx="1265831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826.3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81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2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3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4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5" name="Straight Arrow Connector 84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7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7" name="TextBox 76"/>
              <p:cNvSpPr txBox="1"/>
              <p:nvPr/>
            </p:nvSpPr>
            <p:spPr>
              <a:xfrm>
                <a:off x="2326569" y="5263342"/>
                <a:ext cx="1365628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4p</a:t>
                </a:r>
                <a:r>
                  <a:rPr lang="fr-FR" sz="1400" baseline="30000" dirty="0" smtClean="0"/>
                  <a:t>6</a:t>
                </a:r>
                <a:r>
                  <a:rPr lang="fr-FR" sz="1400" dirty="0" smtClean="0"/>
                  <a:t> </a:t>
                </a:r>
                <a:r>
                  <a:rPr lang="fr-FR" sz="1400" baseline="30000" dirty="0" smtClean="0"/>
                  <a:t>1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0</a:t>
                </a:r>
                <a:endParaRPr lang="en-GB" sz="1400" baseline="-250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233535" y="1851596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5p’[3/2]</a:t>
                </a:r>
                <a:r>
                  <a:rPr lang="fr-FR" sz="1400" baseline="-25000" dirty="0" smtClean="0"/>
                  <a:t>2</a:t>
                </a:r>
                <a:endParaRPr lang="en-GB" sz="1400" baseline="-250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914642" y="3175109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5s’[1/2]</a:t>
                </a:r>
                <a:r>
                  <a:rPr lang="fr-FR" sz="1400" baseline="-25000" dirty="0" smtClean="0"/>
                  <a:t>1</a:t>
                </a:r>
                <a:endParaRPr lang="en-GB" sz="1400" baseline="-25000" dirty="0"/>
              </a:p>
            </p:txBody>
          </p:sp>
          <p:sp>
            <p:nvSpPr>
              <p:cNvPr id="80" name="TextBox 79"/>
              <p:cNvSpPr txBox="1"/>
              <p:nvPr/>
            </p:nvSpPr>
            <p:spPr bwMode="auto">
              <a:xfrm>
                <a:off x="1768370" y="4111215"/>
                <a:ext cx="1930767" cy="458113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204.13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 bwMode="auto">
            <a:xfrm>
              <a:off x="6795912" y="1285328"/>
              <a:ext cx="166452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Krypton</a:t>
              </a: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572237" y="3633027"/>
            <a:ext cx="7447659" cy="5880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/>
          <p:cNvCxnSpPr/>
          <p:nvPr/>
        </p:nvCxnSpPr>
        <p:spPr>
          <a:xfrm flipV="1">
            <a:off x="6949156" y="2489203"/>
            <a:ext cx="16025" cy="7007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020677" y="2739550"/>
            <a:ext cx="389158" cy="312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966427" y="2457502"/>
            <a:ext cx="330865" cy="317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6966427" y="2485502"/>
            <a:ext cx="57153" cy="2836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297292" y="2457502"/>
            <a:ext cx="112543" cy="2841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991531" y="3387797"/>
            <a:ext cx="305761" cy="312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6948264" y="3189980"/>
            <a:ext cx="41129" cy="229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184749" y="2460106"/>
            <a:ext cx="112543" cy="72987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193761" y="3167919"/>
            <a:ext cx="103531" cy="23548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48264" y="3167919"/>
            <a:ext cx="236485" cy="41046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set-up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0363" y="3045867"/>
            <a:ext cx="8640762" cy="3352800"/>
            <a:chOff x="360363" y="3045867"/>
            <a:chExt cx="8640762" cy="3352800"/>
          </a:xfrm>
        </p:grpSpPr>
        <p:sp>
          <p:nvSpPr>
            <p:cNvPr id="52" name="Isosceles Triangle 51"/>
            <p:cNvSpPr/>
            <p:nvPr/>
          </p:nvSpPr>
          <p:spPr>
            <a:xfrm>
              <a:off x="6842125" y="3045867"/>
              <a:ext cx="573088" cy="511175"/>
            </a:xfrm>
            <a:prstGeom prst="triangle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6843713" y="3555454"/>
              <a:ext cx="571500" cy="1579563"/>
            </a:xfrm>
            <a:prstGeom prst="triangle">
              <a:avLst>
                <a:gd name="adj" fmla="val 481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24452" y="5363617"/>
              <a:ext cx="450850" cy="563562"/>
            </a:xfrm>
            <a:prstGeom prst="rect">
              <a:avLst/>
            </a:prstGeom>
            <a:solidFill>
              <a:schemeClr val="accent1">
                <a:lumMod val="50000"/>
                <a:lumOff val="50000"/>
                <a:alpha val="99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4588" name="TextBox 39"/>
            <p:cNvSpPr txBox="1">
              <a:spLocks noChangeArrowheads="1"/>
            </p:cNvSpPr>
            <p:nvPr/>
          </p:nvSpPr>
          <p:spPr bwMode="auto">
            <a:xfrm>
              <a:off x="4999038" y="5055642"/>
              <a:ext cx="2020887" cy="101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b="1">
                  <a:latin typeface="Calibri" pitchFamily="34" charset="0"/>
                  <a:cs typeface="Arial" pitchFamily="34" charset="0"/>
                </a:rPr>
                <a:t>ICCD detector</a:t>
              </a: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,</a:t>
              </a:r>
              <a:br>
                <a:rPr lang="en-AU" altLang="en-US" sz="200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sub-nanosecond</a:t>
              </a:r>
              <a:br>
                <a:rPr lang="en-AU" altLang="en-US" sz="200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resolution</a:t>
              </a:r>
            </a:p>
          </p:txBody>
        </p:sp>
        <p:cxnSp>
          <p:nvCxnSpPr>
            <p:cNvPr id="24" name="Straight Connector 23"/>
            <p:cNvCxnSpPr>
              <a:stCxn id="52" idx="0"/>
            </p:cNvCxnSpPr>
            <p:nvPr/>
          </p:nvCxnSpPr>
          <p:spPr>
            <a:xfrm>
              <a:off x="7129463" y="3045867"/>
              <a:ext cx="4762" cy="23225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Manual Operation 62"/>
            <p:cNvSpPr/>
            <p:nvPr/>
          </p:nvSpPr>
          <p:spPr>
            <a:xfrm>
              <a:off x="6924451" y="5101679"/>
              <a:ext cx="450850" cy="266700"/>
            </a:xfrm>
            <a:prstGeom prst="flowChartManualOperation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6" name="Oval 35"/>
            <p:cNvSpPr/>
            <p:nvPr/>
          </p:nvSpPr>
          <p:spPr>
            <a:xfrm rot="5400000" flipH="1">
              <a:off x="7064375" y="3269705"/>
              <a:ext cx="128587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73875" y="4855617"/>
              <a:ext cx="508000" cy="46037"/>
            </a:xfrm>
            <a:prstGeom prst="rect">
              <a:avLst/>
            </a:prstGeom>
            <a:solidFill>
              <a:srgbClr val="800000"/>
            </a:solidFill>
            <a:ln w="50800"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4598" name="TextBox 22"/>
            <p:cNvSpPr txBox="1">
              <a:spLocks noChangeArrowheads="1"/>
            </p:cNvSpPr>
            <p:nvPr/>
          </p:nvSpPr>
          <p:spPr bwMode="auto">
            <a:xfrm>
              <a:off x="7380288" y="4581128"/>
              <a:ext cx="162083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Interference</a:t>
              </a:r>
              <a:r>
                <a:rPr lang="en-AU" altLang="en-US" sz="2000" dirty="0">
                  <a:latin typeface="Calibri" pitchFamily="34" charset="0"/>
                  <a:cs typeface="Arial" pitchFamily="34" charset="0"/>
                </a:rPr>
                <a:t/>
              </a:r>
              <a:br>
                <a:rPr lang="en-AU" altLang="en-US" sz="2000" dirty="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filter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834 nm</a:t>
              </a:r>
              <a:endParaRPr lang="en-AU" altLang="en-US" sz="2000" dirty="0">
                <a:latin typeface="Calibri" pitchFamily="34" charset="0"/>
                <a:cs typeface="Arial" pitchFamily="34" charset="0"/>
              </a:endParaRPr>
            </a:p>
          </p:txBody>
        </p:sp>
        <p:cxnSp>
          <p:nvCxnSpPr>
            <p:cNvPr id="43" name="Straight Connector 16"/>
            <p:cNvCxnSpPr>
              <a:stCxn id="24612" idx="1"/>
              <a:endCxn id="44" idx="2"/>
            </p:cNvCxnSpPr>
            <p:nvPr/>
          </p:nvCxnSpPr>
          <p:spPr>
            <a:xfrm rot="10800000">
              <a:off x="1762920" y="4658688"/>
              <a:ext cx="721519" cy="1539954"/>
            </a:xfrm>
            <a:prstGeom prst="bentConnector2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11" name="Rectangle 42"/>
            <p:cNvSpPr>
              <a:spLocks noChangeArrowheads="1"/>
            </p:cNvSpPr>
            <p:nvPr/>
          </p:nvSpPr>
          <p:spPr bwMode="auto">
            <a:xfrm>
              <a:off x="360363" y="5422354"/>
              <a:ext cx="13319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Pre-trigger</a:t>
              </a:r>
            </a:p>
          </p:txBody>
        </p:sp>
        <p:sp>
          <p:nvSpPr>
            <p:cNvPr id="24612" name="TextBox 50"/>
            <p:cNvSpPr txBox="1">
              <a:spLocks noChangeArrowheads="1"/>
            </p:cNvSpPr>
            <p:nvPr/>
          </p:nvSpPr>
          <p:spPr bwMode="auto">
            <a:xfrm>
              <a:off x="2484438" y="5998617"/>
              <a:ext cx="1871662" cy="40005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Delay generator</a:t>
              </a:r>
            </a:p>
          </p:txBody>
        </p:sp>
        <p:cxnSp>
          <p:nvCxnSpPr>
            <p:cNvPr id="54" name="Straight Connector 16"/>
            <p:cNvCxnSpPr>
              <a:stCxn id="39" idx="2"/>
              <a:endCxn id="24612" idx="3"/>
            </p:cNvCxnSpPr>
            <p:nvPr/>
          </p:nvCxnSpPr>
          <p:spPr>
            <a:xfrm rot="5400000">
              <a:off x="5617258" y="4666022"/>
              <a:ext cx="271463" cy="2793777"/>
            </a:xfrm>
            <a:prstGeom prst="bentConnector2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07950" y="1834604"/>
            <a:ext cx="8407400" cy="3009900"/>
            <a:chOff x="107950" y="1834604"/>
            <a:chExt cx="8407400" cy="3009900"/>
          </a:xfrm>
        </p:grpSpPr>
        <p:sp>
          <p:nvSpPr>
            <p:cNvPr id="24603" name="Rectangle 42"/>
            <p:cNvSpPr>
              <a:spLocks noChangeArrowheads="1"/>
            </p:cNvSpPr>
            <p:nvPr/>
          </p:nvSpPr>
          <p:spPr bwMode="auto">
            <a:xfrm>
              <a:off x="5498877" y="3821038"/>
              <a:ext cx="14493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Photodiode</a:t>
              </a:r>
            </a:p>
          </p:txBody>
        </p:sp>
        <p:sp>
          <p:nvSpPr>
            <p:cNvPr id="24609" name="Rectangle 42"/>
            <p:cNvSpPr>
              <a:spLocks noChangeArrowheads="1"/>
            </p:cNvSpPr>
            <p:nvPr/>
          </p:nvSpPr>
          <p:spPr bwMode="auto">
            <a:xfrm>
              <a:off x="3851275" y="1834604"/>
              <a:ext cx="13001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Variable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attenuator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950" y="3550692"/>
              <a:ext cx="3309938" cy="1107996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Picosecond laser system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30 </a:t>
              </a:r>
              <a:r>
                <a:rPr lang="en-AU" altLang="en-US" sz="2200" b="1" dirty="0" err="1" smtClean="0">
                  <a:latin typeface="Calibri" panose="020F0502020204030204" pitchFamily="34" charset="0"/>
                </a:rPr>
                <a:t>ps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pulses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@ 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10 Hz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λ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 224.28 nm</a:t>
              </a:r>
              <a:endParaRPr lang="en-AU" altLang="en-US" sz="2200" baseline="300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563938" y="4131717"/>
              <a:ext cx="358775" cy="360362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563938" y="2829967"/>
              <a:ext cx="360362" cy="358775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"/>
            <p:cNvCxnSpPr>
              <a:stCxn id="49" idx="3"/>
            </p:cNvCxnSpPr>
            <p:nvPr/>
          </p:nvCxnSpPr>
          <p:spPr>
            <a:xfrm rot="10800000" flipV="1">
              <a:off x="3417888" y="3045868"/>
              <a:ext cx="2773363" cy="1266030"/>
            </a:xfrm>
            <a:prstGeom prst="bentConnector3">
              <a:avLst>
                <a:gd name="adj1" fmla="val 88825"/>
              </a:avLst>
            </a:prstGeom>
            <a:ln w="7620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761038" y="2756942"/>
              <a:ext cx="142875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78400" y="3911054"/>
              <a:ext cx="446088" cy="17303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00650" y="3045867"/>
              <a:ext cx="0" cy="484187"/>
            </a:xfrm>
            <a:prstGeom prst="line">
              <a:avLst/>
            </a:prstGeom>
            <a:solidFill>
              <a:srgbClr val="0070C0">
                <a:alpha val="20000"/>
              </a:srgbClr>
            </a:solidFill>
            <a:ln w="5715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0313" y="3530054"/>
              <a:ext cx="322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40313" y="2829967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/>
            <p:cNvSpPr/>
            <p:nvPr/>
          </p:nvSpPr>
          <p:spPr>
            <a:xfrm rot="5400000">
              <a:off x="6625431" y="2581523"/>
              <a:ext cx="60325" cy="92868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0" name="Isosceles Triangle 49"/>
            <p:cNvSpPr/>
            <p:nvPr/>
          </p:nvSpPr>
          <p:spPr>
            <a:xfrm rot="16200000">
              <a:off x="7556500" y="2591842"/>
              <a:ext cx="58737" cy="90963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4607" name="Group 56"/>
            <p:cNvGrpSpPr>
              <a:grpSpLocks/>
            </p:cNvGrpSpPr>
            <p:nvPr/>
          </p:nvGrpSpPr>
          <p:grpSpPr bwMode="auto">
            <a:xfrm>
              <a:off x="7566025" y="2945854"/>
              <a:ext cx="949325" cy="1028700"/>
              <a:chOff x="432148" y="3309257"/>
              <a:chExt cx="2644523" cy="33358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776521" y="3309257"/>
                <a:ext cx="1300150" cy="2059154"/>
              </a:xfrm>
              <a:custGeom>
                <a:avLst/>
                <a:gdLst>
                  <a:gd name="connsiteX0" fmla="*/ 0 w 3113652"/>
                  <a:gd name="connsiteY0" fmla="*/ 0 h 1636466"/>
                  <a:gd name="connsiteX1" fmla="*/ 1469572 w 3113652"/>
                  <a:gd name="connsiteY1" fmla="*/ 1589314 h 1636466"/>
                  <a:gd name="connsiteX2" fmla="*/ 2144486 w 3113652"/>
                  <a:gd name="connsiteY2" fmla="*/ 1153886 h 1636466"/>
                  <a:gd name="connsiteX3" fmla="*/ 3058886 w 3113652"/>
                  <a:gd name="connsiteY3" fmla="*/ 500743 h 1636466"/>
                  <a:gd name="connsiteX4" fmla="*/ 3004457 w 3113652"/>
                  <a:gd name="connsiteY4" fmla="*/ 500743 h 1636466"/>
                  <a:gd name="connsiteX5" fmla="*/ 2960914 w 3113652"/>
                  <a:gd name="connsiteY5" fmla="*/ 696686 h 1636466"/>
                  <a:gd name="connsiteX0" fmla="*/ 0 w 3113652"/>
                  <a:gd name="connsiteY0" fmla="*/ 0 h 1161500"/>
                  <a:gd name="connsiteX1" fmla="*/ 2144486 w 3113652"/>
                  <a:gd name="connsiteY1" fmla="*/ 1153886 h 1161500"/>
                  <a:gd name="connsiteX2" fmla="*/ 3058886 w 3113652"/>
                  <a:gd name="connsiteY2" fmla="*/ 500743 h 1161500"/>
                  <a:gd name="connsiteX3" fmla="*/ 3004457 w 3113652"/>
                  <a:gd name="connsiteY3" fmla="*/ 500743 h 1161500"/>
                  <a:gd name="connsiteX4" fmla="*/ 2960914 w 3113652"/>
                  <a:gd name="connsiteY4" fmla="*/ 696686 h 1161500"/>
                  <a:gd name="connsiteX0" fmla="*/ 0 w 3113652"/>
                  <a:gd name="connsiteY0" fmla="*/ 0 h 696686"/>
                  <a:gd name="connsiteX1" fmla="*/ 3058886 w 3113652"/>
                  <a:gd name="connsiteY1" fmla="*/ 500743 h 696686"/>
                  <a:gd name="connsiteX2" fmla="*/ 3004457 w 3113652"/>
                  <a:gd name="connsiteY2" fmla="*/ 500743 h 696686"/>
                  <a:gd name="connsiteX3" fmla="*/ 2960914 w 3113652"/>
                  <a:gd name="connsiteY3" fmla="*/ 696686 h 696686"/>
                  <a:gd name="connsiteX0" fmla="*/ 0 w 3259209"/>
                  <a:gd name="connsiteY0" fmla="*/ 0 h 696686"/>
                  <a:gd name="connsiteX1" fmla="*/ 3058886 w 3259209"/>
                  <a:gd name="connsiteY1" fmla="*/ 500743 h 696686"/>
                  <a:gd name="connsiteX2" fmla="*/ 2960914 w 3259209"/>
                  <a:gd name="connsiteY2" fmla="*/ 696686 h 696686"/>
                  <a:gd name="connsiteX0" fmla="*/ 0 w 2961251"/>
                  <a:gd name="connsiteY0" fmla="*/ 0 h 696686"/>
                  <a:gd name="connsiteX1" fmla="*/ 1578429 w 2961251"/>
                  <a:gd name="connsiteY1" fmla="*/ 54429 h 696686"/>
                  <a:gd name="connsiteX2" fmla="*/ 2960914 w 2961251"/>
                  <a:gd name="connsiteY2" fmla="*/ 696686 h 696686"/>
                  <a:gd name="connsiteX0" fmla="*/ 0 w 1832456"/>
                  <a:gd name="connsiteY0" fmla="*/ 93609 h 1944181"/>
                  <a:gd name="connsiteX1" fmla="*/ 1578429 w 1832456"/>
                  <a:gd name="connsiteY1" fmla="*/ 148038 h 1944181"/>
                  <a:gd name="connsiteX2" fmla="*/ 1817914 w 1832456"/>
                  <a:gd name="connsiteY2" fmla="*/ 1944181 h 1944181"/>
                  <a:gd name="connsiteX0" fmla="*/ 0 w 1819722"/>
                  <a:gd name="connsiteY0" fmla="*/ 0 h 1850572"/>
                  <a:gd name="connsiteX1" fmla="*/ 1382486 w 1819722"/>
                  <a:gd name="connsiteY1" fmla="*/ 522515 h 1850572"/>
                  <a:gd name="connsiteX2" fmla="*/ 1817914 w 1819722"/>
                  <a:gd name="connsiteY2" fmla="*/ 1850572 h 1850572"/>
                  <a:gd name="connsiteX0" fmla="*/ 0 w 1660741"/>
                  <a:gd name="connsiteY0" fmla="*/ 0 h 2057401"/>
                  <a:gd name="connsiteX1" fmla="*/ 1382486 w 1660741"/>
                  <a:gd name="connsiteY1" fmla="*/ 522515 h 2057401"/>
                  <a:gd name="connsiteX2" fmla="*/ 1654628 w 1660741"/>
                  <a:gd name="connsiteY2" fmla="*/ 2057401 h 2057401"/>
                  <a:gd name="connsiteX0" fmla="*/ 0 w 1681593"/>
                  <a:gd name="connsiteY0" fmla="*/ 0 h 2057401"/>
                  <a:gd name="connsiteX1" fmla="*/ 1480458 w 1681593"/>
                  <a:gd name="connsiteY1" fmla="*/ 446315 h 2057401"/>
                  <a:gd name="connsiteX2" fmla="*/ 1654628 w 1681593"/>
                  <a:gd name="connsiteY2" fmla="*/ 2057401 h 2057401"/>
                  <a:gd name="connsiteX0" fmla="*/ 0 w 1296369"/>
                  <a:gd name="connsiteY0" fmla="*/ 0 h 2057401"/>
                  <a:gd name="connsiteX1" fmla="*/ 1110344 w 1296369"/>
                  <a:gd name="connsiteY1" fmla="*/ 446315 h 2057401"/>
                  <a:gd name="connsiteX2" fmla="*/ 1284514 w 1296369"/>
                  <a:gd name="connsiteY2" fmla="*/ 2057401 h 2057401"/>
                  <a:gd name="connsiteX0" fmla="*/ 0 w 1305206"/>
                  <a:gd name="connsiteY0" fmla="*/ 0 h 2057401"/>
                  <a:gd name="connsiteX1" fmla="*/ 1143001 w 1305206"/>
                  <a:gd name="connsiteY1" fmla="*/ 598715 h 2057401"/>
                  <a:gd name="connsiteX2" fmla="*/ 1284514 w 1305206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301" h="2057401">
                    <a:moveTo>
                      <a:pt x="0" y="0"/>
                    </a:moveTo>
                    <a:cubicBezTo>
                      <a:pt x="613229" y="29029"/>
                      <a:pt x="939801" y="157843"/>
                      <a:pt x="1143001" y="598715"/>
                    </a:cubicBezTo>
                    <a:cubicBezTo>
                      <a:pt x="1346201" y="1039587"/>
                      <a:pt x="1304925" y="2016580"/>
                      <a:pt x="1284514" y="2057401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432148" y="4076294"/>
                <a:ext cx="2626834" cy="2568793"/>
              </a:xfrm>
              <a:prstGeom prst="arc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4356100" y="2834729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 bwMode="auto">
            <a:xfrm>
              <a:off x="4211638" y="2691854"/>
              <a:ext cx="647700" cy="649288"/>
            </a:xfrm>
            <a:prstGeom prst="arc">
              <a:avLst>
                <a:gd name="adj1" fmla="val 7590649"/>
                <a:gd name="adj2" fmla="val 20424285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85444" y="3076030"/>
              <a:ext cx="1283729" cy="1768474"/>
              <a:chOff x="4185444" y="3076030"/>
              <a:chExt cx="1283729" cy="1768474"/>
            </a:xfrm>
          </p:grpSpPr>
          <p:sp>
            <p:nvSpPr>
              <p:cNvPr id="51" name="TextBox 50"/>
              <p:cNvSpPr txBox="1"/>
              <p:nvPr/>
            </p:nvSpPr>
            <p:spPr bwMode="auto">
              <a:xfrm>
                <a:off x="4185444" y="4321284"/>
                <a:ext cx="1283729" cy="52322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Laser </a:t>
                </a:r>
                <a:r>
                  <a:rPr lang="fr-FR" sz="1400" err="1" smtClean="0">
                    <a:effectLst/>
                    <a:latin typeface="+mn-lt"/>
                  </a:rPr>
                  <a:t>energy</a:t>
                </a:r>
                <a:endParaRPr lang="fr-FR" sz="1400" smtClean="0">
                  <a:latin typeface="+mn-lt"/>
                </a:endParaRPr>
              </a:p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feedback</a:t>
                </a:r>
                <a:endParaRPr lang="en-GB" sz="1400" err="1" smtClean="0">
                  <a:effectLst/>
                  <a:latin typeface="+mn-lt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 bwMode="auto">
              <a:xfrm flipH="1">
                <a:off x="5200650" y="4084092"/>
                <a:ext cx="794" cy="23719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V="1">
                <a:off x="4535488" y="3076030"/>
                <a:ext cx="0" cy="12358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Isosceles Triangle 56"/>
            <p:cNvSpPr/>
            <p:nvPr/>
          </p:nvSpPr>
          <p:spPr>
            <a:xfrm>
              <a:off x="5040313" y="3460204"/>
              <a:ext cx="322262" cy="450850"/>
            </a:xfrm>
            <a:prstGeom prst="triangle">
              <a:avLst/>
            </a:prstGeom>
            <a:solidFill>
              <a:srgbClr val="4B48FF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 flipV="1">
            <a:off x="6991531" y="2770755"/>
            <a:ext cx="32049" cy="6582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297292" y="2738038"/>
            <a:ext cx="112543" cy="65824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86376" y="1700808"/>
            <a:ext cx="2159297" cy="7694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sz="2200" b="1" dirty="0" smtClean="0">
                <a:latin typeface="Calibri" panose="020F0502020204030204" pitchFamily="34" charset="0"/>
                <a:ea typeface="ＭＳ Ｐゴシック" charset="0"/>
              </a:rPr>
              <a:t>Calibration cell</a:t>
            </a:r>
          </a:p>
          <a:p>
            <a:pPr>
              <a:defRPr/>
            </a:pPr>
            <a:r>
              <a:rPr lang="en-AU" sz="2200" dirty="0" smtClean="0">
                <a:latin typeface="Calibri" panose="020F0502020204030204" pitchFamily="34" charset="0"/>
                <a:ea typeface="ＭＳ Ｐゴシック" charset="0"/>
              </a:rPr>
              <a:t>filled with </a:t>
            </a:r>
            <a:r>
              <a:rPr lang="en-AU" sz="2200" dirty="0" err="1" smtClean="0">
                <a:latin typeface="Calibri" panose="020F0502020204030204" pitchFamily="34" charset="0"/>
                <a:ea typeface="ＭＳ Ｐゴシック" charset="0"/>
              </a:rPr>
              <a:t>Xe</a:t>
            </a:r>
            <a:endParaRPr lang="en-AU" sz="2200" dirty="0"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9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18</a:t>
            </a:fld>
            <a:endParaRPr lang="en-GB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2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Pressure inside the cell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9552" y="5013176"/>
            <a:ext cx="8147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Compromise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signal and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endParaRPr lang="fr-FR" sz="28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gate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O &amp; Xe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19</a:t>
            </a:fld>
            <a:endParaRPr lang="en-GB" altLang="en-US" sz="1400" dirty="0">
              <a:latin typeface="+mj-lt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71373"/>
              </p:ext>
            </p:extLst>
          </p:nvPr>
        </p:nvGraphicFramePr>
        <p:xfrm>
          <a:off x="5345112" y="1971831"/>
          <a:ext cx="334168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6" name="Equation" r:id="rId4" imgW="1333440" imgH="431640" progId="Equation.3">
                  <p:embed/>
                </p:oleObj>
              </mc:Choice>
              <mc:Fallback>
                <p:oleObj name="Equation" r:id="rId4" imgW="13334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2" y="1971831"/>
                        <a:ext cx="3341688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7952"/>
            <a:ext cx="4409281" cy="332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043608" y="1788256"/>
            <a:ext cx="3053147" cy="2360824"/>
            <a:chOff x="1043608" y="1788256"/>
            <a:chExt cx="3053147" cy="2360824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2760199" y="1788256"/>
              <a:ext cx="0" cy="2360824"/>
            </a:xfrm>
            <a:prstGeom prst="line">
              <a:avLst/>
            </a:prstGeom>
            <a:noFill/>
            <a:ln w="19050" cap="flat" cmpd="sng" algn="ctr">
              <a:solidFill>
                <a:srgbClr val="00256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TextBox 1"/>
            <p:cNvSpPr txBox="1"/>
            <p:nvPr/>
          </p:nvSpPr>
          <p:spPr bwMode="auto">
            <a:xfrm>
              <a:off x="1043608" y="1884894"/>
              <a:ext cx="30531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dirty="0" err="1" smtClean="0">
                  <a:effectLst/>
                  <a:latin typeface="+mn-lt"/>
                </a:rPr>
                <a:t>p</a:t>
              </a:r>
              <a:r>
                <a:rPr lang="en-GB" baseline="-25000" dirty="0" err="1" smtClean="0">
                  <a:effectLst/>
                  <a:latin typeface="+mn-lt"/>
                </a:rPr>
                <a:t>Xe</a:t>
              </a:r>
              <a:r>
                <a:rPr lang="en-GB" dirty="0" smtClean="0">
                  <a:effectLst/>
                  <a:latin typeface="+mn-lt"/>
                </a:rPr>
                <a:t> = 10 </a:t>
              </a:r>
              <a:r>
                <a:rPr lang="en-GB" dirty="0" err="1" smtClean="0">
                  <a:effectLst/>
                  <a:latin typeface="+mn-lt"/>
                </a:rPr>
                <a:t>Torr</a:t>
              </a:r>
              <a:endParaRPr lang="en-GB" dirty="0" smtClean="0">
                <a:effectLst/>
                <a:latin typeface="+mn-lt"/>
              </a:endParaRP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238"/>
              </p:ext>
            </p:extLst>
          </p:nvPr>
        </p:nvGraphicFramePr>
        <p:xfrm>
          <a:off x="5345112" y="3356992"/>
          <a:ext cx="13382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7" name="Equation" r:id="rId7" imgW="533160" imgH="393480" progId="Equation.3">
                  <p:embed/>
                </p:oleObj>
              </mc:Choice>
              <mc:Fallback>
                <p:oleObj name="Equation" r:id="rId7" imgW="53316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2" y="3356992"/>
                        <a:ext cx="133826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8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395536" y="1700808"/>
            <a:ext cx="6591300" cy="444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Ø"/>
            </a:pPr>
            <a:r>
              <a:rPr lang="de-DE" sz="2000" dirty="0">
                <a:solidFill>
                  <a:srgbClr val="000000"/>
                </a:solidFill>
                <a:effectLst/>
              </a:rPr>
              <a:t>Emission </a:t>
            </a:r>
            <a:r>
              <a:rPr lang="de-DE" sz="2000" dirty="0" err="1" smtClean="0">
                <a:solidFill>
                  <a:srgbClr val="000000"/>
                </a:solidFill>
                <a:effectLst/>
              </a:rPr>
              <a:t>spectroscopy</a:t>
            </a:r>
            <a:endParaRPr lang="de-DE" sz="700" dirty="0">
              <a:effectLst/>
            </a:endParaRPr>
          </a:p>
          <a:p>
            <a:pPr lvl="2" eaLnBrk="1" hangingPunct="1">
              <a:buFont typeface="Arial" charset="0"/>
              <a:buChar char="+"/>
            </a:pPr>
            <a:r>
              <a:rPr lang="de-DE" sz="1800" dirty="0">
                <a:solidFill>
                  <a:srgbClr val="FF0000"/>
                </a:solidFill>
                <a:effectLst/>
              </a:rPr>
              <a:t>passive</a:t>
            </a:r>
          </a:p>
          <a:p>
            <a:pPr lvl="2" eaLnBrk="1" hangingPunct="1">
              <a:buFont typeface="Arial" charset="0"/>
              <a:buChar char="+"/>
            </a:pPr>
            <a:r>
              <a:rPr lang="de-DE" sz="1800" dirty="0">
                <a:solidFill>
                  <a:srgbClr val="FF0000"/>
                </a:solidFill>
                <a:effectLst/>
              </a:rPr>
              <a:t>simple</a:t>
            </a:r>
          </a:p>
          <a:p>
            <a:pPr lvl="2" eaLnBrk="1" hangingPunct="1">
              <a:buFont typeface="Arial" charset="0"/>
              <a:buChar char="+"/>
            </a:pPr>
            <a:r>
              <a:rPr lang="de-DE" sz="1800" dirty="0">
                <a:solidFill>
                  <a:srgbClr val="FF0000"/>
                </a:solidFill>
                <a:effectLst/>
              </a:rPr>
              <a:t>robust</a:t>
            </a:r>
          </a:p>
          <a:p>
            <a:pPr lvl="2" eaLnBrk="1" hangingPunct="1">
              <a:buFont typeface="Arial" charset="0"/>
              <a:buChar char="–"/>
            </a:pPr>
            <a:r>
              <a:rPr lang="de-DE" sz="1800" dirty="0" err="1">
                <a:solidFill>
                  <a:srgbClr val="010000"/>
                </a:solidFill>
                <a:effectLst/>
              </a:rPr>
              <a:t>indirect</a:t>
            </a:r>
            <a:endParaRPr lang="de-DE" sz="1800" dirty="0">
              <a:solidFill>
                <a:srgbClr val="010000"/>
              </a:solidFill>
              <a:effectLst/>
            </a:endParaRPr>
          </a:p>
          <a:p>
            <a:pPr lvl="2" eaLnBrk="1" hangingPunct="1">
              <a:buFont typeface="Arial" charset="0"/>
              <a:buChar char="–"/>
            </a:pPr>
            <a:r>
              <a:rPr lang="de-DE" sz="1800" dirty="0" err="1">
                <a:solidFill>
                  <a:srgbClr val="010000"/>
                </a:solidFill>
                <a:effectLst/>
              </a:rPr>
              <a:t>model</a:t>
            </a:r>
            <a:r>
              <a:rPr lang="de-DE" sz="1800" dirty="0">
                <a:solidFill>
                  <a:srgbClr val="010000"/>
                </a:solidFill>
                <a:effectLst/>
              </a:rPr>
              <a:t> </a:t>
            </a:r>
            <a:r>
              <a:rPr lang="de-DE" sz="1800" dirty="0" err="1">
                <a:solidFill>
                  <a:srgbClr val="010000"/>
                </a:solidFill>
                <a:effectLst/>
              </a:rPr>
              <a:t>based</a:t>
            </a:r>
            <a:endParaRPr lang="de-DE" sz="1800" dirty="0">
              <a:solidFill>
                <a:srgbClr val="010000"/>
              </a:solidFill>
              <a:effectLst/>
            </a:endParaRPr>
          </a:p>
          <a:p>
            <a:pPr lvl="2" eaLnBrk="1" hangingPunct="1">
              <a:buFont typeface="Arial" charset="0"/>
              <a:buChar char="–"/>
            </a:pPr>
            <a:r>
              <a:rPr lang="de-DE" sz="1800" dirty="0" err="1">
                <a:solidFill>
                  <a:srgbClr val="010000"/>
                </a:solidFill>
                <a:effectLst/>
              </a:rPr>
              <a:t>data</a:t>
            </a:r>
            <a:r>
              <a:rPr lang="de-DE" sz="1800" dirty="0">
                <a:solidFill>
                  <a:srgbClr val="010000"/>
                </a:solidFill>
                <a:effectLst/>
              </a:rPr>
              <a:t> </a:t>
            </a:r>
            <a:r>
              <a:rPr lang="de-DE" sz="1800" dirty="0" err="1" smtClean="0">
                <a:solidFill>
                  <a:srgbClr val="010000"/>
                </a:solidFill>
                <a:effectLst/>
              </a:rPr>
              <a:t>needed</a:t>
            </a:r>
            <a:endParaRPr lang="de-DE" sz="1800" dirty="0">
              <a:solidFill>
                <a:srgbClr val="010000"/>
              </a:solidFill>
              <a:effectLst/>
            </a:endParaRPr>
          </a:p>
          <a:p>
            <a:pPr eaLnBrk="1" hangingPunct="1">
              <a:buFont typeface="Wingdings" charset="0"/>
              <a:buChar char="Ø"/>
            </a:pPr>
            <a:r>
              <a:rPr lang="de-DE" sz="2000" dirty="0">
                <a:solidFill>
                  <a:srgbClr val="000000"/>
                </a:solidFill>
                <a:effectLst/>
              </a:rPr>
              <a:t>Laser </a:t>
            </a:r>
            <a:r>
              <a:rPr lang="de-DE" sz="2000" dirty="0" err="1">
                <a:solidFill>
                  <a:srgbClr val="000000"/>
                </a:solidFill>
                <a:effectLst/>
              </a:rPr>
              <a:t>spectroscopy</a:t>
            </a:r>
            <a:r>
              <a:rPr lang="de-DE" sz="2000" dirty="0">
                <a:effectLst/>
              </a:rPr>
              <a:t/>
            </a:r>
            <a:br>
              <a:rPr lang="de-DE" sz="2000" dirty="0">
                <a:effectLst/>
              </a:rPr>
            </a:br>
            <a:endParaRPr lang="de-DE" sz="700" dirty="0">
              <a:effectLst/>
            </a:endParaRPr>
          </a:p>
          <a:p>
            <a:pPr lvl="2" eaLnBrk="1" hangingPunct="1">
              <a:buFont typeface="Arial" charset="0"/>
              <a:buChar char="+"/>
            </a:pPr>
            <a:r>
              <a:rPr lang="de-DE" sz="1800" dirty="0" err="1">
                <a:solidFill>
                  <a:srgbClr val="FF0000"/>
                </a:solidFill>
                <a:effectLst/>
              </a:rPr>
              <a:t>direct</a:t>
            </a:r>
            <a:endParaRPr lang="de-DE" sz="1800" dirty="0">
              <a:solidFill>
                <a:srgbClr val="FF0000"/>
              </a:solidFill>
              <a:effectLst/>
            </a:endParaRPr>
          </a:p>
          <a:p>
            <a:pPr lvl="2" eaLnBrk="1" hangingPunct="1">
              <a:buFont typeface="Arial" charset="0"/>
              <a:buChar char="+"/>
            </a:pPr>
            <a:r>
              <a:rPr lang="de-DE" sz="1800" dirty="0" err="1">
                <a:solidFill>
                  <a:srgbClr val="FF0000"/>
                </a:solidFill>
                <a:effectLst/>
              </a:rPr>
              <a:t>highly</a:t>
            </a:r>
            <a:r>
              <a:rPr lang="de-DE" sz="1800" dirty="0">
                <a:solidFill>
                  <a:srgbClr val="FF0000"/>
                </a:solidFill>
                <a:effectLst/>
              </a:rPr>
              <a:t> </a:t>
            </a:r>
            <a:r>
              <a:rPr lang="de-DE" sz="1800" dirty="0" err="1">
                <a:solidFill>
                  <a:srgbClr val="FF0000"/>
                </a:solidFill>
                <a:effectLst/>
              </a:rPr>
              <a:t>reliable</a:t>
            </a:r>
            <a:endParaRPr lang="de-DE" sz="1800" dirty="0">
              <a:solidFill>
                <a:srgbClr val="339966"/>
              </a:solidFill>
              <a:effectLst/>
            </a:endParaRPr>
          </a:p>
          <a:p>
            <a:pPr lvl="2" eaLnBrk="1" hangingPunct="1">
              <a:buFont typeface="Arial" charset="0"/>
              <a:buChar char="–"/>
            </a:pPr>
            <a:r>
              <a:rPr lang="de-DE" sz="1800" dirty="0" err="1">
                <a:solidFill>
                  <a:srgbClr val="010000"/>
                </a:solidFill>
                <a:effectLst/>
              </a:rPr>
              <a:t>active</a:t>
            </a:r>
            <a:endParaRPr lang="de-DE" sz="1800" dirty="0">
              <a:solidFill>
                <a:srgbClr val="010000"/>
              </a:solidFill>
              <a:effectLst/>
            </a:endParaRPr>
          </a:p>
          <a:p>
            <a:pPr lvl="2" eaLnBrk="1" hangingPunct="1">
              <a:buFont typeface="Arial" charset="0"/>
              <a:buChar char="–"/>
            </a:pPr>
            <a:r>
              <a:rPr lang="de-DE" sz="1800" dirty="0" err="1">
                <a:solidFill>
                  <a:srgbClr val="010000"/>
                </a:solidFill>
                <a:effectLst/>
              </a:rPr>
              <a:t>involving</a:t>
            </a:r>
            <a:endParaRPr lang="de-DE" sz="1800" dirty="0">
              <a:solidFill>
                <a:srgbClr val="010000"/>
              </a:solidFill>
              <a:effectLst/>
            </a:endParaRPr>
          </a:p>
          <a:p>
            <a:pPr lvl="2" eaLnBrk="1" hangingPunct="1">
              <a:buFont typeface="Arial" charset="0"/>
              <a:buChar char="–"/>
            </a:pPr>
            <a:r>
              <a:rPr lang="de-DE" sz="1800" dirty="0">
                <a:solidFill>
                  <a:srgbClr val="010000"/>
                </a:solidFill>
                <a:effectLst/>
              </a:rPr>
              <a:t>expensive</a:t>
            </a:r>
          </a:p>
          <a:p>
            <a:pPr lvl="2" eaLnBrk="1" hangingPunct="1">
              <a:buFont typeface="Arial" charset="0"/>
              <a:buChar char="—"/>
            </a:pPr>
            <a:endParaRPr lang="de-DE" sz="1800" dirty="0">
              <a:solidFill>
                <a:srgbClr val="19168A"/>
              </a:solidFill>
              <a:effectLst/>
            </a:endParaRPr>
          </a:p>
          <a:p>
            <a:pPr eaLnBrk="1" hangingPunct="1">
              <a:buFont typeface="Arial" charset="0"/>
              <a:buNone/>
            </a:pPr>
            <a:r>
              <a:rPr lang="de-DE" sz="1800" dirty="0" err="1" smtClean="0">
                <a:solidFill>
                  <a:srgbClr val="19168A"/>
                </a:solidFill>
                <a:effectLst/>
                <a:sym typeface="Symbol" charset="0"/>
              </a:rPr>
              <a:t>C</a:t>
            </a:r>
            <a:r>
              <a:rPr lang="de-DE" sz="2000" dirty="0" err="1" smtClean="0">
                <a:solidFill>
                  <a:srgbClr val="19168A"/>
                </a:solidFill>
                <a:effectLst/>
                <a:sym typeface="Symbol" charset="0"/>
              </a:rPr>
              <a:t>ombination</a:t>
            </a:r>
            <a:r>
              <a:rPr lang="de-DE" sz="2000" dirty="0" smtClean="0">
                <a:solidFill>
                  <a:srgbClr val="19168A"/>
                </a:solidFill>
                <a:effectLst/>
                <a:sym typeface="Symbol" charset="0"/>
              </a:rPr>
              <a:t> </a:t>
            </a:r>
            <a:r>
              <a:rPr lang="de-DE" sz="2000" dirty="0" err="1">
                <a:solidFill>
                  <a:srgbClr val="19168A"/>
                </a:solidFill>
                <a:effectLst/>
                <a:sym typeface="Symbol" charset="0"/>
              </a:rPr>
              <a:t>of</a:t>
            </a:r>
            <a:r>
              <a:rPr lang="de-DE" sz="2000" dirty="0">
                <a:solidFill>
                  <a:srgbClr val="19168A"/>
                </a:solidFill>
                <a:effectLst/>
                <a:sym typeface="Symbol" charset="0"/>
              </a:rPr>
              <a:t> passive </a:t>
            </a:r>
            <a:r>
              <a:rPr lang="de-DE" sz="2000" dirty="0" err="1">
                <a:solidFill>
                  <a:srgbClr val="19168A"/>
                </a:solidFill>
                <a:effectLst/>
                <a:sym typeface="Symbol" charset="0"/>
              </a:rPr>
              <a:t>and</a:t>
            </a:r>
            <a:r>
              <a:rPr lang="de-DE" sz="2000" dirty="0">
                <a:solidFill>
                  <a:srgbClr val="19168A"/>
                </a:solidFill>
                <a:effectLst/>
                <a:sym typeface="Symbol" charset="0"/>
              </a:rPr>
              <a:t> </a:t>
            </a:r>
            <a:r>
              <a:rPr lang="de-DE" sz="2000" dirty="0" err="1">
                <a:solidFill>
                  <a:srgbClr val="19168A"/>
                </a:solidFill>
                <a:effectLst/>
                <a:sym typeface="Symbol" charset="0"/>
              </a:rPr>
              <a:t>active</a:t>
            </a:r>
            <a:r>
              <a:rPr lang="de-DE" sz="2000" dirty="0">
                <a:solidFill>
                  <a:srgbClr val="19168A"/>
                </a:solidFill>
                <a:effectLst/>
                <a:sym typeface="Symbol" charset="0"/>
              </a:rPr>
              <a:t> </a:t>
            </a:r>
            <a:r>
              <a:rPr lang="de-DE" sz="2000" dirty="0" err="1">
                <a:solidFill>
                  <a:srgbClr val="19168A"/>
                </a:solidFill>
                <a:effectLst/>
                <a:sym typeface="Symbol" charset="0"/>
              </a:rPr>
              <a:t>methods</a:t>
            </a:r>
            <a:endParaRPr lang="de-DE" sz="2000" dirty="0">
              <a:solidFill>
                <a:srgbClr val="19168A"/>
              </a:solidFill>
              <a:effectLst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952080" y="94705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3400" dirty="0">
                <a:solidFill>
                  <a:srgbClr val="FFFFFF"/>
                </a:solidFill>
                <a:effectLst/>
                <a:latin typeface="Calibri" charset="0"/>
                <a:ea typeface="Calibri" charset="0"/>
                <a:cs typeface="Calibri" charset="0"/>
              </a:rPr>
              <a:t>Optical </a:t>
            </a:r>
            <a:r>
              <a:rPr lang="en-US" sz="3400" dirty="0" smtClean="0">
                <a:solidFill>
                  <a:srgbClr val="FFFFFF"/>
                </a:solidFill>
                <a:effectLst/>
                <a:latin typeface="Calibri" charset="0"/>
                <a:ea typeface="Calibri" charset="0"/>
                <a:cs typeface="Calibri" charset="0"/>
              </a:rPr>
              <a:t>diagnostics</a:t>
            </a:r>
            <a:endParaRPr lang="de-DE" sz="3400" dirty="0">
              <a:solidFill>
                <a:srgbClr val="FFFFFF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14" y="2003673"/>
            <a:ext cx="3165186" cy="300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with xenon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322" y="4104942"/>
            <a:ext cx="61953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transmission of the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optics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detector’s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quantum coefficient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photon absorption cross section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incident photon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energy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Einstein coefficient</a:t>
            </a:r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effective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fluorescence signal</a:t>
            </a:r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20</a:t>
            </a:fld>
            <a:endParaRPr lang="en-GB" altLang="en-US" sz="1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79910" y="1003473"/>
            <a:ext cx="2672010" cy="1642769"/>
            <a:chOff x="1331640" y="1145590"/>
            <a:chExt cx="2672010" cy="1642769"/>
          </a:xfrm>
        </p:grpSpPr>
        <p:grpSp>
          <p:nvGrpSpPr>
            <p:cNvPr id="5" name="Group 4"/>
            <p:cNvGrpSpPr/>
            <p:nvPr/>
          </p:nvGrpSpPr>
          <p:grpSpPr>
            <a:xfrm>
              <a:off x="1331640" y="1145590"/>
              <a:ext cx="2672010" cy="1642769"/>
              <a:chOff x="387822" y="1138159"/>
              <a:chExt cx="2311970" cy="1412871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3" t="15798" r="63950" b="72835"/>
              <a:stretch/>
            </p:blipFill>
            <p:spPr bwMode="auto">
              <a:xfrm>
                <a:off x="387822" y="1138159"/>
                <a:ext cx="2311970" cy="1412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 bwMode="auto">
              <a:xfrm>
                <a:off x="1268584" y="1751387"/>
                <a:ext cx="518914" cy="163066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2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057400" marR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5000"/>
                  <a:buFont typeface="Wingdings" charset="0"/>
                  <a:buChar char="n"/>
                  <a:tabLst/>
                </a:pPr>
                <a:endParaRPr kumimoji="0" lang="en-GB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2252830" y="2326694"/>
              <a:ext cx="17431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0.5% oxygen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19265" y="1003076"/>
            <a:ext cx="2605063" cy="1643166"/>
            <a:chOff x="4415209" y="1145193"/>
            <a:chExt cx="2605063" cy="1643166"/>
          </a:xfrm>
        </p:grpSpPr>
        <p:grpSp>
          <p:nvGrpSpPr>
            <p:cNvPr id="7" name="Group 6"/>
            <p:cNvGrpSpPr/>
            <p:nvPr/>
          </p:nvGrpSpPr>
          <p:grpSpPr>
            <a:xfrm>
              <a:off x="4415209" y="1145193"/>
              <a:ext cx="2605063" cy="1643166"/>
              <a:chOff x="3263081" y="1137762"/>
              <a:chExt cx="2312621" cy="1413268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22" t="15869" r="15001" b="72764"/>
              <a:stretch/>
            </p:blipFill>
            <p:spPr bwMode="auto">
              <a:xfrm>
                <a:off x="3263081" y="1137762"/>
                <a:ext cx="2312621" cy="1413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4184026" y="1770282"/>
                <a:ext cx="518914" cy="163066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2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057400" marR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5000"/>
                  <a:buFont typeface="Wingdings" charset="0"/>
                  <a:buChar char="n"/>
                  <a:tabLst/>
                </a:pPr>
                <a:endParaRPr kumimoji="0" lang="en-GB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 bwMode="auto">
            <a:xfrm>
              <a:off x="4932040" y="2388249"/>
              <a:ext cx="208823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dirty="0" err="1" smtClean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GB" baseline="-25000" dirty="0" err="1" smtClean="0">
                  <a:solidFill>
                    <a:schemeClr val="tx1"/>
                  </a:solidFill>
                  <a:effectLst/>
                  <a:latin typeface="+mn-lt"/>
                </a:rPr>
                <a:t>Xe</a:t>
              </a:r>
              <a:r>
                <a:rPr lang="en-GB" dirty="0" smtClean="0">
                  <a:solidFill>
                    <a:schemeClr val="tx1"/>
                  </a:solidFill>
                  <a:effectLst/>
                  <a:latin typeface="+mn-lt"/>
                </a:rPr>
                <a:t> = 10 </a:t>
              </a:r>
              <a:r>
                <a:rPr lang="en-GB" dirty="0" err="1" smtClean="0">
                  <a:solidFill>
                    <a:schemeClr val="tx1"/>
                  </a:solidFill>
                  <a:effectLst/>
                  <a:latin typeface="+mn-lt"/>
                </a:rPr>
                <a:t>Torr</a:t>
              </a:r>
              <a:endParaRPr lang="en-GB" dirty="0" smtClean="0"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753273"/>
              </p:ext>
            </p:extLst>
          </p:nvPr>
        </p:nvGraphicFramePr>
        <p:xfrm>
          <a:off x="1403648" y="2852936"/>
          <a:ext cx="5875238" cy="122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6" name="Equation" r:id="rId4" imgW="2539800" imgH="507960" progId="Equation.3">
                  <p:embed/>
                </p:oleObj>
              </mc:Choice>
              <mc:Fallback>
                <p:oleObj name="Equation" r:id="rId4" imgW="2539800" imgH="5079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852936"/>
                        <a:ext cx="5875238" cy="122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2147230" y="2852936"/>
            <a:ext cx="3695036" cy="12961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8397" y="4149080"/>
            <a:ext cx="4250868" cy="18722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292080" y="4797152"/>
            <a:ext cx="3456384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28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From literature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868144" y="2852936"/>
            <a:ext cx="1410742" cy="1296144"/>
          </a:xfrm>
          <a:prstGeom prst="rect">
            <a:avLst/>
          </a:prstGeom>
          <a:noFill/>
          <a:ln w="28575" cap="flat" cmpd="sng" algn="ctr">
            <a:solidFill>
              <a:srgbClr val="005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6459" y="6047116"/>
            <a:ext cx="4272805" cy="710593"/>
          </a:xfrm>
          <a:prstGeom prst="rect">
            <a:avLst/>
          </a:prstGeom>
          <a:noFill/>
          <a:ln w="28575" cap="flat" cmpd="sng" algn="ctr">
            <a:solidFill>
              <a:srgbClr val="005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5292080" y="6140802"/>
            <a:ext cx="3456384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2800" dirty="0" smtClean="0">
                <a:solidFill>
                  <a:srgbClr val="0059FF"/>
                </a:solidFill>
                <a:effectLst/>
                <a:latin typeface="Calibri" panose="020F0502020204030204" pitchFamily="34" charset="0"/>
              </a:rPr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1456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5" grpId="0" animBg="1"/>
      <p:bldP spid="19" grpId="0" animBg="1"/>
      <p:bldP spid="16" grpId="0"/>
      <p:bldP spid="21" grpId="0" animBg="1"/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226671"/>
              </p:ext>
            </p:extLst>
          </p:nvPr>
        </p:nvGraphicFramePr>
        <p:xfrm>
          <a:off x="1391077" y="985732"/>
          <a:ext cx="51165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5" name="Equation" r:id="rId3" imgW="2489040" imgH="431640" progId="Equation.3">
                  <p:embed/>
                </p:oleObj>
              </mc:Choice>
              <mc:Fallback>
                <p:oleObj name="Equation" r:id="rId3" imgW="2489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077" y="985732"/>
                        <a:ext cx="51165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6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" y="1832966"/>
            <a:ext cx="4180706" cy="331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415" name="Picture 1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" y="1872184"/>
            <a:ext cx="4180706" cy="329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476375" y="44624"/>
            <a:ext cx="7632700" cy="720725"/>
          </a:xfrm>
        </p:spPr>
        <p:txBody>
          <a:bodyPr/>
          <a:lstStyle/>
          <a:p>
            <a:r>
              <a:rPr lang="en-GB" altLang="en-US" dirty="0" smtClean="0">
                <a:latin typeface="Calibri" pitchFamily="34" charset="0"/>
                <a:cs typeface="Myriad bold" charset="0"/>
              </a:rPr>
              <a:t>Measured vs calculated</a:t>
            </a:r>
            <a:br>
              <a:rPr lang="en-GB" altLang="en-US" dirty="0" smtClean="0">
                <a:latin typeface="Calibri" pitchFamily="34" charset="0"/>
                <a:cs typeface="Myriad bold" charset="0"/>
              </a:rPr>
            </a:br>
            <a:r>
              <a:rPr lang="en-GB" altLang="en-US" dirty="0" smtClean="0">
                <a:latin typeface="Calibri" pitchFamily="34" charset="0"/>
                <a:cs typeface="Myriad bold" charset="0"/>
              </a:rPr>
              <a:t>decay rate</a:t>
            </a: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251521" y="5157192"/>
            <a:ext cx="8784976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lvl="1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Uncertainty in the calculated decay rate</a:t>
            </a:r>
          </a:p>
          <a:p>
            <a:pPr marL="400050" lvl="2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Error </a:t>
            </a:r>
            <a:r>
              <a:rPr lang="en-GB" altLang="en-US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introduced in the density </a:t>
            </a: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calculation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For reliable density measurement, decay rate should be measured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097472"/>
              </p:ext>
            </p:extLst>
          </p:nvPr>
        </p:nvGraphicFramePr>
        <p:xfrm>
          <a:off x="1391232" y="983903"/>
          <a:ext cx="38115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6" name="Equation" r:id="rId7" imgW="1854000" imgH="431640" progId="Equation.3">
                  <p:embed/>
                </p:oleObj>
              </mc:Choice>
              <mc:Fallback>
                <p:oleObj name="Equation" r:id="rId7" imgW="1854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232" y="983903"/>
                        <a:ext cx="38115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4249366" y="1916832"/>
            <a:ext cx="5003154" cy="337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Difference between measured &amp; calculated</a:t>
            </a:r>
          </a:p>
          <a:p>
            <a:pPr lvl="1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000" dirty="0">
                <a:latin typeface="Calibri" pitchFamily="34" charset="0"/>
                <a:cs typeface="Arial" pitchFamily="34" charset="0"/>
              </a:rPr>
              <a:t>Too large to be </a:t>
            </a:r>
            <a:r>
              <a:rPr lang="en-GB" altLang="en-US" sz="2000" dirty="0" smtClean="0">
                <a:latin typeface="Calibri" pitchFamily="34" charset="0"/>
                <a:cs typeface="Arial" pitchFamily="34" charset="0"/>
              </a:rPr>
              <a:t>due to uncertainty of </a:t>
            </a:r>
            <a:r>
              <a:rPr lang="en-GB" altLang="en-US" sz="2000" dirty="0">
                <a:latin typeface="Calibri" pitchFamily="34" charset="0"/>
                <a:cs typeface="Arial" pitchFamily="34" charset="0"/>
              </a:rPr>
              <a:t>He quenching </a:t>
            </a:r>
            <a:r>
              <a:rPr lang="en-GB" altLang="en-US" sz="2000" dirty="0" smtClean="0">
                <a:latin typeface="Calibri" pitchFamily="34" charset="0"/>
                <a:cs typeface="Arial" pitchFamily="34" charset="0"/>
              </a:rPr>
              <a:t>coefficient</a:t>
            </a:r>
          </a:p>
          <a:p>
            <a:pPr lvl="1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000" dirty="0">
                <a:latin typeface="Calibri" pitchFamily="34" charset="0"/>
                <a:cs typeface="Arial" pitchFamily="34" charset="0"/>
              </a:rPr>
              <a:t>does not depend on admixture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Might be induced by 3 body collisions with He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endParaRPr lang="en-GB" altLang="en-US" sz="2400" dirty="0" smtClean="0">
              <a:latin typeface="Calibri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93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" y="1848991"/>
            <a:ext cx="4180285" cy="33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411" name="Picture 1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4" y="1829941"/>
            <a:ext cx="4339414" cy="33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476375" y="44624"/>
            <a:ext cx="7632700" cy="720725"/>
          </a:xfrm>
        </p:spPr>
        <p:txBody>
          <a:bodyPr/>
          <a:lstStyle/>
          <a:p>
            <a:r>
              <a:rPr lang="en-GB" altLang="en-US" dirty="0" smtClean="0">
                <a:latin typeface="Calibri" pitchFamily="34" charset="0"/>
                <a:cs typeface="Myriad bold" charset="0"/>
              </a:rPr>
              <a:t>Measured vs calculated</a:t>
            </a:r>
            <a:br>
              <a:rPr lang="en-GB" altLang="en-US" dirty="0" smtClean="0">
                <a:latin typeface="Calibri" pitchFamily="34" charset="0"/>
                <a:cs typeface="Myriad bold" charset="0"/>
              </a:rPr>
            </a:br>
            <a:r>
              <a:rPr lang="en-GB" altLang="en-US" dirty="0" smtClean="0">
                <a:latin typeface="Calibri" pitchFamily="34" charset="0"/>
                <a:cs typeface="Myriad bold" charset="0"/>
              </a:rPr>
              <a:t>decay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251521" y="5157192"/>
            <a:ext cx="8784976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lvl="1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Uncertainty in the calculated decay rate</a:t>
            </a:r>
          </a:p>
          <a:p>
            <a:pPr marL="400050" lvl="2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Error </a:t>
            </a:r>
            <a:r>
              <a:rPr lang="en-GB" altLang="en-US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introduced in the density </a:t>
            </a: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calculation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For reliable density measurement, decay rate should be measured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164348"/>
              </p:ext>
            </p:extLst>
          </p:nvPr>
        </p:nvGraphicFramePr>
        <p:xfrm>
          <a:off x="1389063" y="981075"/>
          <a:ext cx="62388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1" name="Equation" r:id="rId5" imgW="3035160" imgH="431640" progId="Equation.3">
                  <p:embed/>
                </p:oleObj>
              </mc:Choice>
              <mc:Fallback>
                <p:oleObj name="Equation" r:id="rId5" imgW="303516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981075"/>
                        <a:ext cx="62388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0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 txBox="1">
            <a:spLocks/>
          </p:cNvSpPr>
          <p:nvPr/>
        </p:nvSpPr>
        <p:spPr bwMode="auto">
          <a:xfrm>
            <a:off x="1403350" y="-62534"/>
            <a:ext cx="7632700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Comparison: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Synchrotron VUV </a:t>
            </a:r>
            <a:r>
              <a:rPr lang="en-US" altLang="en-US" sz="30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absorption</a:t>
            </a: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 admixture variation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154" y="5463321"/>
            <a:ext cx="8569325" cy="102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GB" altLang="en-US" sz="2600" dirty="0">
                <a:latin typeface="Calibri" pitchFamily="34" charset="0"/>
                <a:cs typeface="Arial" pitchFamily="34" charset="0"/>
              </a:rPr>
              <a:t>Q</a:t>
            </a: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uantitative and qualitative agreement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 Synthetic air </a:t>
            </a:r>
            <a:r>
              <a:rPr lang="en-GB" altLang="en-US" sz="26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complex gas mixture</a:t>
            </a:r>
            <a:endParaRPr lang="en-GB" altLang="en-US" sz="26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23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722144" y="5430482"/>
            <a:ext cx="2160810" cy="584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1600" dirty="0" err="1" smtClean="0">
                <a:latin typeface="+mn-lt"/>
              </a:rPr>
              <a:t>Niemi</a:t>
            </a:r>
            <a:r>
              <a:rPr lang="en-GB" sz="1600" dirty="0" smtClean="0">
                <a:latin typeface="+mn-lt"/>
              </a:rPr>
              <a:t> et al. – 2013 –  APL </a:t>
            </a:r>
            <a:r>
              <a:rPr lang="en-GB" sz="1600" b="1" dirty="0" smtClean="0">
                <a:latin typeface="+mn-lt"/>
              </a:rPr>
              <a:t>103</a:t>
            </a:r>
            <a:r>
              <a:rPr lang="en-GB" sz="1600" dirty="0" smtClean="0">
                <a:latin typeface="+mn-lt"/>
              </a:rPr>
              <a:t> 034102</a:t>
            </a:r>
            <a:endParaRPr lang="en-GB" sz="1600" b="1" dirty="0" smtClean="0">
              <a:effectLst/>
              <a:latin typeface="+mn-lt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8" y="1687483"/>
            <a:ext cx="4392488" cy="376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3" y="1683266"/>
            <a:ext cx="4395949" cy="368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4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630" y="4176090"/>
            <a:ext cx="9152389" cy="23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Oxygen vs synthetic air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38" y="1430028"/>
            <a:ext cx="9069823" cy="23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18" y="1237034"/>
            <a:ext cx="9137872" cy="249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Oxygen vs synthetic air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9290124" cy="253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1560" y="4077072"/>
            <a:ext cx="7632700" cy="720725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/>
                <a:ea typeface="MS PGothic" pitchFamily="34" charset="-128"/>
                <a:cs typeface="Myriad bold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 algn="ctr"/>
            <a:r>
              <a:rPr lang="en-US" altLang="en-US" sz="4000" kern="0" dirty="0" smtClean="0">
                <a:latin typeface="Calibri" pitchFamily="34" charset="0"/>
                <a:cs typeface="Myriad bold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6112" y="-18256"/>
            <a:ext cx="85344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400" dirty="0">
                <a:latin typeface="Calibri" charset="0"/>
              </a:rPr>
              <a:t>Detection of Atomic &amp;</a:t>
            </a:r>
            <a:r>
              <a:rPr lang="en-GB" sz="2400" dirty="0" smtClean="0">
                <a:latin typeface="Calibri" charset="0"/>
              </a:rPr>
              <a:t> Molecular</a:t>
            </a:r>
            <a:br>
              <a:rPr lang="en-GB" sz="2400" dirty="0" smtClean="0">
                <a:latin typeface="Calibri" charset="0"/>
              </a:rPr>
            </a:br>
            <a:r>
              <a:rPr lang="en-GB" sz="2400" dirty="0" smtClean="0">
                <a:latin typeface="Calibri" charset="0"/>
              </a:rPr>
              <a:t> </a:t>
            </a:r>
            <a:r>
              <a:rPr lang="en-GB" sz="2400" dirty="0">
                <a:latin typeface="Calibri" charset="0"/>
              </a:rPr>
              <a:t>Radicals </a:t>
            </a:r>
            <a:r>
              <a:rPr lang="en-GB" sz="2400" dirty="0" smtClean="0">
                <a:latin typeface="Calibri" charset="0"/>
              </a:rPr>
              <a:t>by Laser </a:t>
            </a:r>
            <a:r>
              <a:rPr lang="en-GB" sz="2400" dirty="0">
                <a:latin typeface="Calibri" charset="0"/>
              </a:rPr>
              <a:t>Induced </a:t>
            </a:r>
            <a:r>
              <a:rPr lang="en-GB" sz="2400" dirty="0" smtClean="0">
                <a:latin typeface="Calibri" charset="0"/>
              </a:rPr>
              <a:t>Fluorescence</a:t>
            </a:r>
            <a:endParaRPr lang="en-GB" sz="2400" dirty="0">
              <a:latin typeface="Calibri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33400" y="1658938"/>
          <a:ext cx="78486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Document" r:id="rId3" imgW="8740080" imgH="3814200" progId="WordPro.Document">
                  <p:embed/>
                </p:oleObj>
              </mc:Choice>
              <mc:Fallback>
                <p:oleObj name="Document" r:id="rId3" imgW="8740080" imgH="3814200" progId="WordPro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58938"/>
                        <a:ext cx="7848600" cy="342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01433" y="5877272"/>
            <a:ext cx="88208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eaLnBrk="1" hangingPunct="1">
              <a:buFont typeface="Arial" charset="0"/>
              <a:buChar char="•"/>
            </a:pPr>
            <a:r>
              <a:rPr lang="en-GB" sz="2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Local measurement with high temporal resolution (ns) and very </a:t>
            </a:r>
            <a:br>
              <a:rPr lang="en-GB" sz="2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GB" sz="2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high detection sensitivity (provided background radiation is low).</a:t>
            </a:r>
          </a:p>
        </p:txBody>
      </p:sp>
    </p:spTree>
    <p:extLst>
      <p:ext uri="{BB962C8B-B14F-4D97-AF65-F5344CB8AC3E}">
        <p14:creationId xmlns:p14="http://schemas.microsoft.com/office/powerpoint/2010/main" val="271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1476375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Diagnostic overview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t</a:t>
            </a: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o probe atomic oxygen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4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241176" y="961331"/>
            <a:ext cx="8363272" cy="186204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800" u="sng" dirty="0" smtClean="0">
                <a:effectLst/>
                <a:latin typeface="Calibri" panose="020F0502020204030204" pitchFamily="34" charset="0"/>
              </a:rPr>
              <a:t>VUV absorption</a:t>
            </a: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Absolute density</a:t>
            </a:r>
            <a:endParaRPr lang="en-GB" sz="2400" dirty="0" smtClean="0">
              <a:solidFill>
                <a:srgbClr val="00B050"/>
              </a:solidFill>
              <a:effectLst/>
              <a:latin typeface="Calibri" panose="020F0502020204030204" pitchFamily="34" charset="0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Synchrotron </a:t>
            </a:r>
            <a:r>
              <a:rPr lang="en-GB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GB" sz="2400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big facilities</a:t>
            </a:r>
            <a:r>
              <a:rPr lang="en-GB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Vacuum environment </a:t>
            </a:r>
            <a:r>
              <a:rPr lang="en-GB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GB" sz="2400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non realistic environment</a:t>
            </a:r>
            <a:endParaRPr lang="en-GB" sz="24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41176" y="2924944"/>
            <a:ext cx="8363272" cy="186204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800" u="sng" dirty="0" smtClean="0">
                <a:effectLst/>
                <a:latin typeface="Calibri" panose="020F0502020204030204" pitchFamily="34" charset="0"/>
              </a:rPr>
              <a:t>Nanosecond TALIF</a:t>
            </a: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B050"/>
                </a:solidFill>
                <a:latin typeface="Calibri" panose="020F0502020204030204" pitchFamily="34" charset="0"/>
              </a:rPr>
              <a:t>Spatially </a:t>
            </a:r>
            <a:r>
              <a:rPr lang="en-GB" sz="2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resolved measurements</a:t>
            </a:r>
            <a:endParaRPr lang="en-GB" sz="2400" dirty="0" smtClean="0">
              <a:effectLst/>
              <a:latin typeface="Calibri" panose="020F0502020204030204" pitchFamily="34" charset="0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Gas composition assumed </a:t>
            </a:r>
            <a:r>
              <a:rPr lang="en-GB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non realistic environment</a:t>
            </a:r>
            <a:endParaRPr lang="en-GB" sz="2400" dirty="0" smtClean="0">
              <a:solidFill>
                <a:srgbClr val="FF0000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Calibration required  </a:t>
            </a:r>
            <a:r>
              <a:rPr lang="en-GB" sz="2400" dirty="0" smtClean="0">
                <a:solidFill>
                  <a:srgbClr val="0059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no direct absolute density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41176" y="4872454"/>
            <a:ext cx="8363272" cy="23083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800" b="1" u="sng" dirty="0" smtClean="0">
                <a:effectLst/>
                <a:latin typeface="Calibri" panose="020F0502020204030204" pitchFamily="34" charset="0"/>
              </a:rPr>
              <a:t>Pico</a:t>
            </a:r>
            <a:r>
              <a:rPr lang="en-GB" sz="2800" u="sng" dirty="0" smtClean="0">
                <a:effectLst/>
                <a:latin typeface="Calibri" panose="020F0502020204030204" pitchFamily="34" charset="0"/>
              </a:rPr>
              <a:t>second TALIF</a:t>
            </a: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B050"/>
                </a:solidFill>
                <a:latin typeface="Calibri" panose="020F0502020204030204" pitchFamily="34" charset="0"/>
              </a:rPr>
              <a:t>Spatially </a:t>
            </a:r>
            <a:r>
              <a:rPr lang="en-GB" sz="2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resolved measurements</a:t>
            </a:r>
            <a:endParaRPr lang="en-GB" sz="2400" dirty="0" smtClean="0">
              <a:effectLst/>
              <a:latin typeface="Calibri" panose="020F0502020204030204" pitchFamily="34" charset="0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50"/>
                </a:solidFill>
                <a:latin typeface="Calibri" panose="020F0502020204030204" pitchFamily="34" charset="0"/>
              </a:rPr>
              <a:t>No assumption on gas composition</a:t>
            </a:r>
            <a:endParaRPr lang="en-GB" sz="2400" dirty="0">
              <a:solidFill>
                <a:srgbClr val="FF0000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Calibration required  </a:t>
            </a:r>
            <a:r>
              <a:rPr lang="en-GB" sz="2400" dirty="0">
                <a:solidFill>
                  <a:srgbClr val="0059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no direct </a:t>
            </a:r>
            <a:r>
              <a:rPr lang="en-GB" sz="2400" dirty="0" smtClean="0">
                <a:solidFill>
                  <a:srgbClr val="0059F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absolute density</a:t>
            </a:r>
            <a:endParaRPr lang="en-GB" sz="2400" dirty="0">
              <a:solidFill>
                <a:srgbClr val="0059FF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914400" lvl="1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50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4644009" y="1052736"/>
            <a:ext cx="4465066" cy="3385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1600" dirty="0" err="1" smtClean="0">
                <a:latin typeface="+mn-lt"/>
              </a:rPr>
              <a:t>Niemi</a:t>
            </a:r>
            <a:r>
              <a:rPr lang="en-GB" sz="1600" dirty="0" smtClean="0">
                <a:latin typeface="+mn-lt"/>
              </a:rPr>
              <a:t> </a:t>
            </a:r>
            <a:r>
              <a:rPr lang="en-GB" sz="1600" i="1" dirty="0" smtClean="0">
                <a:latin typeface="+mn-lt"/>
              </a:rPr>
              <a:t>et al. </a:t>
            </a:r>
            <a:r>
              <a:rPr lang="en-GB" sz="1600" dirty="0" smtClean="0">
                <a:latin typeface="+mn-lt"/>
              </a:rPr>
              <a:t>– 2013 –  APL </a:t>
            </a:r>
            <a:r>
              <a:rPr lang="en-GB" sz="1600" b="1" dirty="0" smtClean="0">
                <a:latin typeface="+mn-lt"/>
              </a:rPr>
              <a:t>103</a:t>
            </a:r>
            <a:r>
              <a:rPr lang="en-GB" sz="1600" dirty="0" smtClean="0">
                <a:latin typeface="+mn-lt"/>
              </a:rPr>
              <a:t> 034102</a:t>
            </a:r>
            <a:endParaRPr lang="en-GB" sz="1600" b="1" dirty="0" smtClean="0">
              <a:effectLst/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44009" y="3068960"/>
            <a:ext cx="4465066" cy="3385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1600" dirty="0" err="1" smtClean="0">
                <a:latin typeface="+mn-lt"/>
              </a:rPr>
              <a:t>Niemi</a:t>
            </a:r>
            <a:r>
              <a:rPr lang="en-GB" sz="1600" dirty="0" smtClean="0">
                <a:latin typeface="+mn-lt"/>
              </a:rPr>
              <a:t> </a:t>
            </a:r>
            <a:r>
              <a:rPr lang="en-GB" sz="1600" i="1" dirty="0" smtClean="0">
                <a:latin typeface="+mn-lt"/>
              </a:rPr>
              <a:t>et al.</a:t>
            </a:r>
            <a:r>
              <a:rPr lang="en-GB" sz="1600" dirty="0" smtClean="0">
                <a:latin typeface="+mn-lt"/>
              </a:rPr>
              <a:t> – 2005 –  PSST </a:t>
            </a:r>
            <a:r>
              <a:rPr lang="en-GB" sz="1600" b="1" dirty="0" smtClean="0">
                <a:latin typeface="+mn-lt"/>
              </a:rPr>
              <a:t>14</a:t>
            </a:r>
            <a:r>
              <a:rPr lang="en-GB" sz="1600" dirty="0" smtClean="0">
                <a:latin typeface="+mn-lt"/>
              </a:rPr>
              <a:t> 375</a:t>
            </a:r>
            <a:endParaRPr lang="en-GB" sz="1600" b="1" dirty="0" smtClean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33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1511300" y="11663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Laser Induced Fluorescence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7181942" cy="4953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 bwMode="auto">
              <a:xfrm>
                <a:off x="6444208" y="4797354"/>
                <a:ext cx="3384376" cy="2000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𝐿𝐼𝐹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 dependent on: 	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	-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200" dirty="0" smtClean="0">
                  <a:solidFill>
                    <a:srgbClr val="0059FF"/>
                  </a:solidFill>
                  <a:effectLst/>
                  <a:latin typeface="+mn-lt"/>
                </a:endParaRP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3−2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 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>
                    <a:solidFill>
                      <a:srgbClr val="0059FF"/>
                    </a:solidFill>
                    <a:latin typeface="+mn-lt"/>
                  </a:rPr>
                  <a:t>	</a:t>
                </a:r>
                <a:r>
                  <a:rPr lang="en-US" sz="2200" dirty="0" smtClean="0">
                    <a:solidFill>
                      <a:srgbClr val="0059FF"/>
                    </a:solidFill>
                    <a:latin typeface="+mn-lt"/>
                  </a:rPr>
                  <a:t>- volume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>
                    <a:solidFill>
                      <a:srgbClr val="0059FF"/>
                    </a:solidFill>
                    <a:effectLst/>
                    <a:latin typeface="+mn-lt"/>
                  </a:rPr>
                  <a:t>	</a:t>
                </a: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- collection optics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4208" y="4797354"/>
                <a:ext cx="3384376" cy="2000548"/>
              </a:xfrm>
              <a:prstGeom prst="rect">
                <a:avLst/>
              </a:prstGeom>
              <a:blipFill rotWithShape="0">
                <a:blip r:embed="rId3"/>
                <a:stretch>
                  <a:fillRect l="-2883" t="-3963" b="-7927"/>
                </a:stretch>
              </a:blipFill>
              <a:ln>
                <a:noFill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"/>
          <p:cNvSpPr txBox="1">
            <a:spLocks/>
          </p:cNvSpPr>
          <p:nvPr/>
        </p:nvSpPr>
        <p:spPr bwMode="auto">
          <a:xfrm>
            <a:off x="0" y="1124262"/>
            <a:ext cx="925252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GB" altLang="en-US" dirty="0">
                <a:latin typeface="Calibri" pitchFamily="34" charset="0"/>
                <a:cs typeface="Arial" pitchFamily="34" charset="0"/>
              </a:rPr>
              <a:t>Two-photon </a:t>
            </a:r>
            <a:r>
              <a:rPr lang="en-GB" altLang="en-US" dirty="0" smtClean="0">
                <a:latin typeface="Calibri" pitchFamily="34" charset="0"/>
                <a:cs typeface="Arial" pitchFamily="34" charset="0"/>
              </a:rPr>
              <a:t>Absorption Laser-Induced Fluorescence </a:t>
            </a:r>
            <a:r>
              <a:rPr lang="en-GB" altLang="en-US" dirty="0">
                <a:latin typeface="Calibri" pitchFamily="34" charset="0"/>
                <a:cs typeface="Arial" pitchFamily="34" charset="0"/>
              </a:rPr>
              <a:t>(</a:t>
            </a:r>
            <a:r>
              <a:rPr lang="en-GB" altLang="en-US" dirty="0" smtClean="0">
                <a:latin typeface="Calibri" pitchFamily="34" charset="0"/>
                <a:cs typeface="Arial" pitchFamily="34" charset="0"/>
              </a:rPr>
              <a:t>TALIF)</a:t>
            </a:r>
          </a:p>
          <a:p>
            <a:pPr marL="457200" lvl="1" indent="0">
              <a:spcBef>
                <a:spcPts val="500"/>
              </a:spcBef>
              <a:spcAft>
                <a:spcPts val="1000"/>
              </a:spcAft>
              <a:buNone/>
            </a:pPr>
            <a:r>
              <a:rPr lang="en-GB" altLang="en-US" sz="2000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Ground state </a:t>
            </a:r>
            <a:r>
              <a:rPr lang="en-GB" altLang="en-US" b="1" dirty="0">
                <a:latin typeface="Calibri" pitchFamily="34" charset="0"/>
                <a:cs typeface="Arial" pitchFamily="34" charset="0"/>
              </a:rPr>
              <a:t>density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 </a:t>
            </a:r>
            <a:r>
              <a:rPr lang="fr-FR" altLang="en-US" dirty="0" err="1">
                <a:latin typeface="Calibri" pitchFamily="34" charset="0"/>
                <a:cs typeface="Arial" pitchFamily="34" charset="0"/>
              </a:rPr>
              <a:t>deduced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by </a:t>
            </a:r>
            <a:r>
              <a:rPr lang="fr-FR" altLang="en-US" dirty="0" err="1">
                <a:latin typeface="Calibri" pitchFamily="34" charset="0"/>
                <a:cs typeface="Arial" pitchFamily="34" charset="0"/>
              </a:rPr>
              <a:t>measuring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the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fluorescence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signal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and </a:t>
            </a:r>
            <a:r>
              <a:rPr lang="fr-FR" altLang="en-US" b="1" dirty="0" err="1">
                <a:latin typeface="Calibri" pitchFamily="34" charset="0"/>
                <a:cs typeface="Arial" pitchFamily="34" charset="0"/>
              </a:rPr>
              <a:t>lifetime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of the </a:t>
            </a:r>
            <a:r>
              <a:rPr lang="fr-FR" altLang="en-US" b="1" dirty="0" err="1">
                <a:latin typeface="Calibri" pitchFamily="34" charset="0"/>
                <a:cs typeface="Arial" pitchFamily="34" charset="0"/>
              </a:rPr>
              <a:t>excited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 state</a:t>
            </a:r>
            <a:endParaRPr lang="en-US" altLang="en-US" b="1" dirty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540568" y="2924944"/>
            <a:ext cx="8009688" cy="3583866"/>
            <a:chOff x="378736" y="2874747"/>
            <a:chExt cx="8009688" cy="3583866"/>
          </a:xfrm>
        </p:grpSpPr>
        <p:cxnSp>
          <p:nvCxnSpPr>
            <p:cNvPr id="19" name="Straight Connector 2"/>
            <p:cNvCxnSpPr>
              <a:cxnSpLocks noChangeShapeType="1"/>
            </p:cNvCxnSpPr>
            <p:nvPr/>
          </p:nvCxnSpPr>
          <p:spPr bwMode="auto">
            <a:xfrm>
              <a:off x="3963125" y="5958963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/>
            <p:cNvSpPr txBox="1"/>
            <p:nvPr/>
          </p:nvSpPr>
          <p:spPr bwMode="auto">
            <a:xfrm>
              <a:off x="378736" y="3329442"/>
              <a:ext cx="3422996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laser excitation </a:t>
              </a:r>
              <a:b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2 </a:t>
              </a:r>
              <a: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x </a:t>
              </a:r>
              <a:r>
                <a:rPr lang="en-US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h</a:t>
              </a:r>
              <a:r>
                <a:rPr lang="el-GR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ν</a:t>
              </a:r>
              <a:endParaRPr lang="en-US" sz="22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4223078" y="3448321"/>
              <a:ext cx="0" cy="1175659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15"/>
            <p:cNvCxnSpPr>
              <a:cxnSpLocks noChangeShapeType="1"/>
            </p:cNvCxnSpPr>
            <p:nvPr/>
          </p:nvCxnSpPr>
          <p:spPr bwMode="auto">
            <a:xfrm>
              <a:off x="4875476" y="4242899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>
              <a:off x="5135430" y="3408070"/>
              <a:ext cx="448945" cy="834829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5940446" y="3379964"/>
              <a:ext cx="4683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dirty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h</a:t>
              </a:r>
              <a:r>
                <a:rPr lang="el-GR" altLang="en-US" sz="2200" b="1" dirty="0" smtClean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ν</a:t>
              </a:r>
              <a:endParaRPr lang="en-GB" altLang="en-US" sz="22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4722859" y="6027726"/>
              <a:ext cx="203132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Ground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4571919" y="2874747"/>
              <a:ext cx="202491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Excited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864975" y="4314907"/>
              <a:ext cx="25234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De-excited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4223078" y="4623979"/>
              <a:ext cx="0" cy="1293057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Freeform 30"/>
            <p:cNvSpPr/>
            <p:nvPr/>
          </p:nvSpPr>
          <p:spPr>
            <a:xfrm>
              <a:off x="2987824" y="3960678"/>
              <a:ext cx="1045145" cy="338237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651982" y="3810851"/>
              <a:ext cx="1045145" cy="165874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987824" y="5106995"/>
              <a:ext cx="1045145" cy="338237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9"/>
            <p:cNvCxnSpPr>
              <a:cxnSpLocks noChangeShapeType="1"/>
            </p:cNvCxnSpPr>
            <p:nvPr/>
          </p:nvCxnSpPr>
          <p:spPr bwMode="auto">
            <a:xfrm>
              <a:off x="3963125" y="3408070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1498684" y="146671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TALIF: principle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0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352521" y="208511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Quenching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373485" y="1944213"/>
            <a:ext cx="4253811" cy="1372708"/>
            <a:chOff x="107503" y="334498"/>
            <a:chExt cx="8389659" cy="2707349"/>
          </a:xfrm>
        </p:grpSpPr>
        <p:sp>
          <p:nvSpPr>
            <p:cNvPr id="333" name="Oval 332"/>
            <p:cNvSpPr/>
            <p:nvPr/>
          </p:nvSpPr>
          <p:spPr>
            <a:xfrm>
              <a:off x="1601954" y="1628034"/>
              <a:ext cx="1080000" cy="10800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74761" y="691875"/>
              <a:ext cx="1427109" cy="94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h</a:t>
              </a:r>
              <a:r>
                <a:rPr kumimoji="0" lang="el-G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ν</a:t>
              </a: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grpSp>
          <p:nvGrpSpPr>
            <p:cNvPr id="335" name="Group 334"/>
            <p:cNvGrpSpPr/>
            <p:nvPr/>
          </p:nvGrpSpPr>
          <p:grpSpPr>
            <a:xfrm>
              <a:off x="3764646" y="1241847"/>
              <a:ext cx="1800000" cy="1800000"/>
              <a:chOff x="3782364" y="1520238"/>
              <a:chExt cx="1800000" cy="1800000"/>
            </a:xfrm>
          </p:grpSpPr>
          <p:sp>
            <p:nvSpPr>
              <p:cNvPr id="344" name="Oval 343"/>
              <p:cNvSpPr/>
              <p:nvPr/>
            </p:nvSpPr>
            <p:spPr>
              <a:xfrm>
                <a:off x="4139952" y="1889011"/>
                <a:ext cx="1080000" cy="1080000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45" name="Straight Connector 344"/>
              <p:cNvCxnSpPr>
                <a:stCxn id="350" idx="2"/>
              </p:cNvCxnSpPr>
              <p:nvPr/>
            </p:nvCxnSpPr>
            <p:spPr>
              <a:xfrm>
                <a:off x="3782364" y="2420238"/>
                <a:ext cx="18000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6" name="Straight Connector 345"/>
              <p:cNvCxnSpPr>
                <a:stCxn id="350" idx="0"/>
                <a:endCxn id="349" idx="0"/>
              </p:cNvCxnSpPr>
              <p:nvPr/>
            </p:nvCxnSpPr>
            <p:spPr>
              <a:xfrm>
                <a:off x="4682364" y="1520238"/>
                <a:ext cx="0" cy="180569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7" name="Straight Connector 346"/>
              <p:cNvCxnSpPr>
                <a:stCxn id="349" idx="4"/>
                <a:endCxn id="350" idx="4"/>
              </p:cNvCxnSpPr>
              <p:nvPr/>
            </p:nvCxnSpPr>
            <p:spPr>
              <a:xfrm>
                <a:off x="4682364" y="3140807"/>
                <a:ext cx="0" cy="17943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8" name="Straight Connector 347"/>
              <p:cNvCxnSpPr>
                <a:stCxn id="349" idx="6"/>
                <a:endCxn id="350" idx="6"/>
              </p:cNvCxnSpPr>
              <p:nvPr/>
            </p:nvCxnSpPr>
            <p:spPr>
              <a:xfrm flipV="1">
                <a:off x="5402364" y="2420238"/>
                <a:ext cx="180000" cy="569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349" name="Oval 348"/>
              <p:cNvSpPr/>
              <p:nvPr/>
            </p:nvSpPr>
            <p:spPr>
              <a:xfrm>
                <a:off x="3962364" y="1700807"/>
                <a:ext cx="1440000" cy="144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3782364" y="1520238"/>
                <a:ext cx="1800000" cy="180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1" name="Straight Connector 350"/>
              <p:cNvCxnSpPr>
                <a:stCxn id="350" idx="1"/>
                <a:endCxn id="349" idx="1"/>
              </p:cNvCxnSpPr>
              <p:nvPr/>
            </p:nvCxnSpPr>
            <p:spPr>
              <a:xfrm>
                <a:off x="4045968" y="1783842"/>
                <a:ext cx="127279" cy="12784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2" name="Straight Connector 351"/>
              <p:cNvCxnSpPr>
                <a:stCxn id="350" idx="3"/>
                <a:endCxn id="349" idx="3"/>
              </p:cNvCxnSpPr>
              <p:nvPr/>
            </p:nvCxnSpPr>
            <p:spPr>
              <a:xfrm flipV="1">
                <a:off x="4045968" y="2929924"/>
                <a:ext cx="127279" cy="1267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3" name="Straight Connector 352"/>
              <p:cNvCxnSpPr>
                <a:stCxn id="349" idx="5"/>
                <a:endCxn id="350" idx="5"/>
              </p:cNvCxnSpPr>
              <p:nvPr/>
            </p:nvCxnSpPr>
            <p:spPr>
              <a:xfrm>
                <a:off x="5191481" y="2929924"/>
                <a:ext cx="127279" cy="1267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4" name="Straight Connector 353"/>
              <p:cNvCxnSpPr>
                <a:stCxn id="349" idx="7"/>
                <a:endCxn id="350" idx="7"/>
              </p:cNvCxnSpPr>
              <p:nvPr/>
            </p:nvCxnSpPr>
            <p:spPr>
              <a:xfrm flipV="1">
                <a:off x="5191481" y="1783842"/>
                <a:ext cx="127279" cy="12784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</p:grpSp>
        <p:sp>
          <p:nvSpPr>
            <p:cNvPr id="336" name="Oval 335"/>
            <p:cNvSpPr/>
            <p:nvPr/>
          </p:nvSpPr>
          <p:spPr>
            <a:xfrm>
              <a:off x="6930546" y="1628034"/>
              <a:ext cx="1080000" cy="10800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Right Arrow 336"/>
            <p:cNvSpPr/>
            <p:nvPr/>
          </p:nvSpPr>
          <p:spPr>
            <a:xfrm>
              <a:off x="3021378" y="2015814"/>
              <a:ext cx="432048" cy="288032"/>
            </a:xfrm>
            <a:prstGeom prst="rightArrow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ight Arrow 337"/>
            <p:cNvSpPr/>
            <p:nvPr/>
          </p:nvSpPr>
          <p:spPr>
            <a:xfrm>
              <a:off x="6004667" y="2015814"/>
              <a:ext cx="432048" cy="288032"/>
            </a:xfrm>
            <a:prstGeom prst="rightArrow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6750518" y="507061"/>
              <a:ext cx="106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h</a:t>
              </a:r>
              <a:r>
                <a:rPr kumimoji="0" lang="el-G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ν</a:t>
              </a: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40" name="Freeform 339"/>
            <p:cNvSpPr/>
            <p:nvPr/>
          </p:nvSpPr>
          <p:spPr>
            <a:xfrm>
              <a:off x="107504" y="1760866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Freeform 340"/>
            <p:cNvSpPr/>
            <p:nvPr/>
          </p:nvSpPr>
          <p:spPr>
            <a:xfrm>
              <a:off x="107503" y="2159830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 342"/>
            <p:cNvSpPr/>
            <p:nvPr/>
          </p:nvSpPr>
          <p:spPr>
            <a:xfrm rot="18866305">
              <a:off x="7576901" y="895549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Oval 106"/>
          <p:cNvSpPr/>
          <p:nvPr/>
        </p:nvSpPr>
        <p:spPr bwMode="auto">
          <a:xfrm>
            <a:off x="2069969" y="1556792"/>
            <a:ext cx="3078095" cy="217270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567611"/>
              </p:ext>
            </p:extLst>
          </p:nvPr>
        </p:nvGraphicFramePr>
        <p:xfrm>
          <a:off x="5528342" y="3102972"/>
          <a:ext cx="3125233" cy="1005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0" name="Equation" r:id="rId4" imgW="1396800" imgH="431640" progId="Equation.3">
                  <p:embed/>
                </p:oleObj>
              </mc:Choice>
              <mc:Fallback>
                <p:oleObj name="Equation" r:id="rId4" imgW="1396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342" y="3102972"/>
                        <a:ext cx="3125233" cy="1005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575783" y="1916832"/>
            <a:ext cx="1363218" cy="1783146"/>
            <a:chOff x="6343394" y="4205193"/>
            <a:chExt cx="936875" cy="1783146"/>
          </a:xfrm>
        </p:grpSpPr>
        <p:sp>
          <p:nvSpPr>
            <p:cNvPr id="110" name="TextBox 109"/>
            <p:cNvSpPr txBox="1"/>
            <p:nvPr/>
          </p:nvSpPr>
          <p:spPr bwMode="auto">
            <a:xfrm>
              <a:off x="6343394" y="4205193"/>
              <a:ext cx="93687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Natural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13" name="Straight Arrow Connector 8"/>
            <p:cNvCxnSpPr>
              <a:cxnSpLocks noChangeShapeType="1"/>
              <a:stCxn id="110" idx="2"/>
            </p:cNvCxnSpPr>
            <p:nvPr/>
          </p:nvCxnSpPr>
          <p:spPr bwMode="auto">
            <a:xfrm>
              <a:off x="6811832" y="4913079"/>
              <a:ext cx="84938" cy="1075260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6380983" y="3732638"/>
            <a:ext cx="1446455" cy="1614559"/>
            <a:chOff x="6343394" y="4336860"/>
            <a:chExt cx="1446455" cy="2144634"/>
          </a:xfrm>
        </p:grpSpPr>
        <p:sp>
          <p:nvSpPr>
            <p:cNvPr id="112" name="TextBox 111"/>
            <p:cNvSpPr txBox="1"/>
            <p:nvPr/>
          </p:nvSpPr>
          <p:spPr bwMode="auto">
            <a:xfrm>
              <a:off x="6343394" y="5773608"/>
              <a:ext cx="144645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Quenching coefficient</a:t>
              </a:r>
            </a:p>
          </p:txBody>
        </p:sp>
        <p:cxnSp>
          <p:nvCxnSpPr>
            <p:cNvPr id="114" name="Straight Arrow Connector 12"/>
            <p:cNvCxnSpPr>
              <a:cxnSpLocks noChangeShapeType="1"/>
              <a:stCxn id="112" idx="0"/>
            </p:cNvCxnSpPr>
            <p:nvPr/>
          </p:nvCxnSpPr>
          <p:spPr bwMode="auto">
            <a:xfrm flipV="1">
              <a:off x="7066622" y="4336860"/>
              <a:ext cx="284884" cy="143674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oup 10"/>
          <p:cNvGrpSpPr/>
          <p:nvPr/>
        </p:nvGrpSpPr>
        <p:grpSpPr>
          <a:xfrm>
            <a:off x="6838214" y="1925990"/>
            <a:ext cx="2135057" cy="1486422"/>
            <a:chOff x="7142577" y="4214352"/>
            <a:chExt cx="1829566" cy="1486422"/>
          </a:xfrm>
        </p:grpSpPr>
        <p:sp>
          <p:nvSpPr>
            <p:cNvPr id="111" name="TextBox 110"/>
            <p:cNvSpPr txBox="1"/>
            <p:nvPr/>
          </p:nvSpPr>
          <p:spPr bwMode="auto">
            <a:xfrm>
              <a:off x="7142577" y="4214352"/>
              <a:ext cx="1829566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 partner density</a:t>
              </a:r>
            </a:p>
          </p:txBody>
        </p:sp>
        <p:cxnSp>
          <p:nvCxnSpPr>
            <p:cNvPr id="115" name="Straight Arrow Connector 16"/>
            <p:cNvCxnSpPr>
              <a:cxnSpLocks noChangeShapeType="1"/>
              <a:stCxn id="111" idx="2"/>
            </p:cNvCxnSpPr>
            <p:nvPr/>
          </p:nvCxnSpPr>
          <p:spPr bwMode="auto">
            <a:xfrm flipH="1">
              <a:off x="7923160" y="4922238"/>
              <a:ext cx="134200" cy="778536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5508104" y="3955710"/>
            <a:ext cx="1088903" cy="1406325"/>
            <a:chOff x="7432926" y="4950499"/>
            <a:chExt cx="958117" cy="1406325"/>
          </a:xfrm>
        </p:grpSpPr>
        <p:sp>
          <p:nvSpPr>
            <p:cNvPr id="116" name="TextBox 115"/>
            <p:cNvSpPr txBox="1"/>
            <p:nvPr/>
          </p:nvSpPr>
          <p:spPr bwMode="auto">
            <a:xfrm>
              <a:off x="7432926" y="5341161"/>
              <a:ext cx="958117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17" name="Straight Arrow Connector 8"/>
            <p:cNvCxnSpPr>
              <a:cxnSpLocks noChangeShapeType="1"/>
              <a:stCxn id="116" idx="0"/>
            </p:cNvCxnSpPr>
            <p:nvPr/>
          </p:nvCxnSpPr>
          <p:spPr bwMode="auto">
            <a:xfrm flipH="1" flipV="1">
              <a:off x="7775481" y="4950499"/>
              <a:ext cx="136504" cy="390662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" name="Group 8"/>
          <p:cNvGrpSpPr/>
          <p:nvPr/>
        </p:nvGrpSpPr>
        <p:grpSpPr>
          <a:xfrm>
            <a:off x="7605119" y="3832728"/>
            <a:ext cx="1296715" cy="1206876"/>
            <a:chOff x="7609654" y="4947352"/>
            <a:chExt cx="1296715" cy="1206876"/>
          </a:xfrm>
        </p:grpSpPr>
        <p:sp>
          <p:nvSpPr>
            <p:cNvPr id="118" name="TextBox 117"/>
            <p:cNvSpPr txBox="1"/>
            <p:nvPr/>
          </p:nvSpPr>
          <p:spPr bwMode="auto">
            <a:xfrm>
              <a:off x="7609654" y="5446342"/>
              <a:ext cx="129671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decay rate</a:t>
              </a:r>
            </a:p>
          </p:txBody>
        </p:sp>
        <p:cxnSp>
          <p:nvCxnSpPr>
            <p:cNvPr id="119" name="Straight Arrow Connector 8"/>
            <p:cNvCxnSpPr>
              <a:cxnSpLocks noChangeShapeType="1"/>
              <a:stCxn id="118" idx="0"/>
            </p:cNvCxnSpPr>
            <p:nvPr/>
          </p:nvCxnSpPr>
          <p:spPr bwMode="auto">
            <a:xfrm flipV="1">
              <a:off x="8258012" y="4947352"/>
              <a:ext cx="130412" cy="498990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7" name="Group 146"/>
          <p:cNvGrpSpPr/>
          <p:nvPr/>
        </p:nvGrpSpPr>
        <p:grpSpPr>
          <a:xfrm>
            <a:off x="5508104" y="3954062"/>
            <a:ext cx="1088903" cy="1098548"/>
            <a:chOff x="7432926" y="4950499"/>
            <a:chExt cx="958117" cy="1098548"/>
          </a:xfrm>
        </p:grpSpPr>
        <p:sp>
          <p:nvSpPr>
            <p:cNvPr id="148" name="TextBox 147"/>
            <p:cNvSpPr txBox="1"/>
            <p:nvPr/>
          </p:nvSpPr>
          <p:spPr bwMode="auto">
            <a:xfrm>
              <a:off x="7432926" y="5341161"/>
              <a:ext cx="958117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49" name="Straight Arrow Connector 8"/>
            <p:cNvCxnSpPr>
              <a:cxnSpLocks noChangeShapeType="1"/>
              <a:stCxn id="148" idx="0"/>
            </p:cNvCxnSpPr>
            <p:nvPr/>
          </p:nvCxnSpPr>
          <p:spPr bwMode="auto">
            <a:xfrm flipH="1" flipV="1">
              <a:off x="7775482" y="4950499"/>
              <a:ext cx="136503" cy="390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0" name="Group 149"/>
          <p:cNvGrpSpPr/>
          <p:nvPr/>
        </p:nvGrpSpPr>
        <p:grpSpPr>
          <a:xfrm>
            <a:off x="7609753" y="3836942"/>
            <a:ext cx="1296715" cy="1206876"/>
            <a:chOff x="7609654" y="4947352"/>
            <a:chExt cx="1296715" cy="1206876"/>
          </a:xfrm>
        </p:grpSpPr>
        <p:sp>
          <p:nvSpPr>
            <p:cNvPr id="151" name="TextBox 150"/>
            <p:cNvSpPr txBox="1"/>
            <p:nvPr/>
          </p:nvSpPr>
          <p:spPr bwMode="auto">
            <a:xfrm>
              <a:off x="7609654" y="5446342"/>
              <a:ext cx="129671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decay rate</a:t>
              </a:r>
            </a:p>
          </p:txBody>
        </p:sp>
        <p:cxnSp>
          <p:nvCxnSpPr>
            <p:cNvPr id="152" name="Straight Arrow Connector 8"/>
            <p:cNvCxnSpPr>
              <a:cxnSpLocks noChangeShapeType="1"/>
              <a:stCxn id="151" idx="0"/>
            </p:cNvCxnSpPr>
            <p:nvPr/>
          </p:nvCxnSpPr>
          <p:spPr bwMode="auto">
            <a:xfrm flipV="1">
              <a:off x="8258012" y="4947352"/>
              <a:ext cx="130412" cy="49899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3" name="Group 152"/>
          <p:cNvGrpSpPr/>
          <p:nvPr/>
        </p:nvGrpSpPr>
        <p:grpSpPr>
          <a:xfrm>
            <a:off x="5569180" y="1917198"/>
            <a:ext cx="1363218" cy="1783146"/>
            <a:chOff x="6343394" y="4205193"/>
            <a:chExt cx="936875" cy="1783146"/>
          </a:xfrm>
        </p:grpSpPr>
        <p:sp>
          <p:nvSpPr>
            <p:cNvPr id="154" name="TextBox 153"/>
            <p:cNvSpPr txBox="1"/>
            <p:nvPr/>
          </p:nvSpPr>
          <p:spPr bwMode="auto">
            <a:xfrm>
              <a:off x="6343394" y="4205193"/>
              <a:ext cx="93687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Natural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55" name="Straight Arrow Connector 8"/>
            <p:cNvCxnSpPr>
              <a:cxnSpLocks noChangeShapeType="1"/>
              <a:stCxn id="154" idx="2"/>
            </p:cNvCxnSpPr>
            <p:nvPr/>
          </p:nvCxnSpPr>
          <p:spPr bwMode="auto">
            <a:xfrm>
              <a:off x="6811832" y="4913079"/>
              <a:ext cx="84938" cy="107526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6" name="Group 155"/>
          <p:cNvGrpSpPr/>
          <p:nvPr/>
        </p:nvGrpSpPr>
        <p:grpSpPr>
          <a:xfrm>
            <a:off x="6838214" y="1922588"/>
            <a:ext cx="2135057" cy="1486422"/>
            <a:chOff x="7142577" y="4214352"/>
            <a:chExt cx="1829566" cy="1486422"/>
          </a:xfrm>
        </p:grpSpPr>
        <p:sp>
          <p:nvSpPr>
            <p:cNvPr id="157" name="TextBox 156"/>
            <p:cNvSpPr txBox="1"/>
            <p:nvPr/>
          </p:nvSpPr>
          <p:spPr bwMode="auto">
            <a:xfrm>
              <a:off x="7142577" y="4214352"/>
              <a:ext cx="1829566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 partner density</a:t>
              </a:r>
            </a:p>
          </p:txBody>
        </p:sp>
        <p:cxnSp>
          <p:nvCxnSpPr>
            <p:cNvPr id="158" name="Straight Arrow Connector 16"/>
            <p:cNvCxnSpPr>
              <a:cxnSpLocks noChangeShapeType="1"/>
              <a:stCxn id="157" idx="2"/>
            </p:cNvCxnSpPr>
            <p:nvPr/>
          </p:nvCxnSpPr>
          <p:spPr bwMode="auto">
            <a:xfrm flipH="1">
              <a:off x="7923160" y="4922238"/>
              <a:ext cx="134200" cy="77853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9" name="Oval 158"/>
          <p:cNvSpPr/>
          <p:nvPr/>
        </p:nvSpPr>
        <p:spPr bwMode="auto">
          <a:xfrm>
            <a:off x="1911919" y="5565187"/>
            <a:ext cx="720000" cy="72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6380983" y="3732638"/>
            <a:ext cx="1446455" cy="1614559"/>
            <a:chOff x="6343394" y="4338153"/>
            <a:chExt cx="1446455" cy="2144634"/>
          </a:xfrm>
        </p:grpSpPr>
        <p:sp>
          <p:nvSpPr>
            <p:cNvPr id="161" name="TextBox 160"/>
            <p:cNvSpPr txBox="1"/>
            <p:nvPr/>
          </p:nvSpPr>
          <p:spPr bwMode="auto">
            <a:xfrm>
              <a:off x="6343394" y="5774901"/>
              <a:ext cx="144645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Quenching coefficient</a:t>
              </a:r>
            </a:p>
          </p:txBody>
        </p:sp>
        <p:cxnSp>
          <p:nvCxnSpPr>
            <p:cNvPr id="162" name="Straight Arrow Connector 12"/>
            <p:cNvCxnSpPr>
              <a:cxnSpLocks noChangeShapeType="1"/>
              <a:stCxn id="161" idx="0"/>
            </p:cNvCxnSpPr>
            <p:nvPr/>
          </p:nvCxnSpPr>
          <p:spPr bwMode="auto">
            <a:xfrm flipV="1">
              <a:off x="7066622" y="4338153"/>
              <a:ext cx="284884" cy="1436748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3" name="Oval 162"/>
          <p:cNvSpPr/>
          <p:nvPr/>
        </p:nvSpPr>
        <p:spPr bwMode="auto">
          <a:xfrm rot="18543712">
            <a:off x="1627956" y="4994343"/>
            <a:ext cx="1845993" cy="1110931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789657" y="1484784"/>
            <a:ext cx="1334071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sz="2800" dirty="0" smtClean="0">
                <a:effectLst/>
                <a:latin typeface="+mn-lt"/>
              </a:rPr>
              <a:t>TALIF</a:t>
            </a:r>
            <a:endParaRPr lang="en-GB" sz="2800" dirty="0" smtClean="0">
              <a:effectLst/>
              <a:latin typeface="+mn-lt"/>
            </a:endParaRPr>
          </a:p>
        </p:txBody>
      </p:sp>
      <p:sp>
        <p:nvSpPr>
          <p:cNvPr id="165" name="TextBox 164"/>
          <p:cNvSpPr txBox="1"/>
          <p:nvPr/>
        </p:nvSpPr>
        <p:spPr bwMode="auto">
          <a:xfrm>
            <a:off x="765781" y="4077072"/>
            <a:ext cx="3770449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sz="2800" err="1" smtClean="0">
                <a:effectLst/>
                <a:latin typeface="+mn-lt"/>
              </a:rPr>
              <a:t>Collisional</a:t>
            </a:r>
            <a:r>
              <a:rPr lang="fr-FR" sz="2800" smtClean="0">
                <a:effectLst/>
                <a:latin typeface="+mn-lt"/>
              </a:rPr>
              <a:t> </a:t>
            </a:r>
            <a:r>
              <a:rPr lang="fr-FR" sz="2800" err="1" smtClean="0">
                <a:effectLst/>
                <a:latin typeface="+mn-lt"/>
              </a:rPr>
              <a:t>quenching</a:t>
            </a:r>
            <a:endParaRPr lang="en-GB" sz="2800" err="1" smtClean="0">
              <a:effectLst/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0363" y="4630288"/>
            <a:ext cx="4632280" cy="1698196"/>
            <a:chOff x="360363" y="4630288"/>
            <a:chExt cx="4632280" cy="1698196"/>
          </a:xfrm>
        </p:grpSpPr>
        <p:grpSp>
          <p:nvGrpSpPr>
            <p:cNvPr id="331" name="Group 330"/>
            <p:cNvGrpSpPr/>
            <p:nvPr/>
          </p:nvGrpSpPr>
          <p:grpSpPr>
            <a:xfrm>
              <a:off x="360363" y="4630288"/>
              <a:ext cx="4576829" cy="1698196"/>
              <a:chOff x="81623" y="3464077"/>
              <a:chExt cx="9026737" cy="3349299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3782364" y="3933376"/>
                <a:ext cx="1800000" cy="1800000"/>
                <a:chOff x="3782364" y="1520238"/>
                <a:chExt cx="1800000" cy="18000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4139952" y="1889011"/>
                  <a:ext cx="1080000" cy="108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84" idx="2"/>
                </p:cNvCxnSpPr>
                <p:nvPr/>
              </p:nvCxnSpPr>
              <p:spPr>
                <a:xfrm>
                  <a:off x="3782364" y="2420238"/>
                  <a:ext cx="180000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0" name="Straight Connector 379"/>
                <p:cNvCxnSpPr>
                  <a:stCxn id="384" idx="0"/>
                  <a:endCxn id="383" idx="0"/>
                </p:cNvCxnSpPr>
                <p:nvPr/>
              </p:nvCxnSpPr>
              <p:spPr>
                <a:xfrm>
                  <a:off x="4682364" y="1520238"/>
                  <a:ext cx="0" cy="180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1" name="Straight Connector 380"/>
                <p:cNvCxnSpPr>
                  <a:stCxn id="383" idx="4"/>
                  <a:endCxn id="384" idx="4"/>
                </p:cNvCxnSpPr>
                <p:nvPr/>
              </p:nvCxnSpPr>
              <p:spPr>
                <a:xfrm>
                  <a:off x="4682364" y="3140807"/>
                  <a:ext cx="0" cy="17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2" name="Straight Connector 381"/>
                <p:cNvCxnSpPr>
                  <a:stCxn id="383" idx="6"/>
                  <a:endCxn id="384" idx="6"/>
                </p:cNvCxnSpPr>
                <p:nvPr/>
              </p:nvCxnSpPr>
              <p:spPr>
                <a:xfrm flipV="1">
                  <a:off x="5402364" y="2420238"/>
                  <a:ext cx="180000" cy="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sp>
              <p:nvSpPr>
                <p:cNvPr id="383" name="Oval 382"/>
                <p:cNvSpPr/>
                <p:nvPr/>
              </p:nvSpPr>
              <p:spPr>
                <a:xfrm>
                  <a:off x="3962364" y="1700807"/>
                  <a:ext cx="1440000" cy="144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3782364" y="1520238"/>
                  <a:ext cx="1800000" cy="180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5" name="Straight Connector 384"/>
                <p:cNvCxnSpPr>
                  <a:stCxn id="384" idx="1"/>
                  <a:endCxn id="383" idx="1"/>
                </p:cNvCxnSpPr>
                <p:nvPr/>
              </p:nvCxnSpPr>
              <p:spPr>
                <a:xfrm>
                  <a:off x="4045968" y="1783842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6" name="Straight Connector 385"/>
                <p:cNvCxnSpPr>
                  <a:stCxn id="384" idx="3"/>
                  <a:endCxn id="383" idx="3"/>
                </p:cNvCxnSpPr>
                <p:nvPr/>
              </p:nvCxnSpPr>
              <p:spPr>
                <a:xfrm flipV="1">
                  <a:off x="4045968" y="2929924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7" name="Straight Connector 386"/>
                <p:cNvCxnSpPr>
                  <a:stCxn id="383" idx="5"/>
                  <a:endCxn id="384" idx="5"/>
                </p:cNvCxnSpPr>
                <p:nvPr/>
              </p:nvCxnSpPr>
              <p:spPr>
                <a:xfrm>
                  <a:off x="5191481" y="2929924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8" name="Straight Connector 387"/>
                <p:cNvCxnSpPr>
                  <a:stCxn id="383" idx="7"/>
                  <a:endCxn id="384" idx="7"/>
                </p:cNvCxnSpPr>
                <p:nvPr/>
              </p:nvCxnSpPr>
              <p:spPr>
                <a:xfrm flipV="1">
                  <a:off x="5191481" y="1783842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</p:grpSp>
          <p:sp>
            <p:nvSpPr>
              <p:cNvPr id="356" name="Oval 355"/>
              <p:cNvSpPr/>
              <p:nvPr/>
            </p:nvSpPr>
            <p:spPr>
              <a:xfrm>
                <a:off x="6948264" y="4293945"/>
                <a:ext cx="1080000" cy="10800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3512364" y="5643660"/>
                <a:ext cx="720000" cy="720000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8" name="Straight Arrow Connector 357"/>
              <p:cNvCxnSpPr>
                <a:stCxn id="357" idx="7"/>
              </p:cNvCxnSpPr>
              <p:nvPr/>
            </p:nvCxnSpPr>
            <p:spPr>
              <a:xfrm flipV="1">
                <a:off x="4126922" y="5343062"/>
                <a:ext cx="301062" cy="406040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/>
            </p:spPr>
          </p:cxnSp>
          <p:sp>
            <p:nvSpPr>
              <p:cNvPr id="359" name="Oval 358"/>
              <p:cNvSpPr/>
              <p:nvPr/>
            </p:nvSpPr>
            <p:spPr>
              <a:xfrm>
                <a:off x="8028264" y="573337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/>
              <p:cNvGrpSpPr/>
              <p:nvPr/>
            </p:nvGrpSpPr>
            <p:grpSpPr>
              <a:xfrm>
                <a:off x="7668360" y="5373376"/>
                <a:ext cx="1440000" cy="1440000"/>
                <a:chOff x="7481528" y="5001593"/>
                <a:chExt cx="1800000" cy="1800000"/>
              </a:xfrm>
            </p:grpSpPr>
            <p:cxnSp>
              <p:nvCxnSpPr>
                <p:cNvPr id="368" name="Straight Connector 367"/>
                <p:cNvCxnSpPr>
                  <a:stCxn id="373" idx="2"/>
                </p:cNvCxnSpPr>
                <p:nvPr/>
              </p:nvCxnSpPr>
              <p:spPr>
                <a:xfrm>
                  <a:off x="7481528" y="5901593"/>
                  <a:ext cx="180000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69" name="Straight Connector 368"/>
                <p:cNvCxnSpPr>
                  <a:stCxn id="373" idx="0"/>
                  <a:endCxn id="372" idx="0"/>
                </p:cNvCxnSpPr>
                <p:nvPr/>
              </p:nvCxnSpPr>
              <p:spPr>
                <a:xfrm>
                  <a:off x="8381528" y="5001593"/>
                  <a:ext cx="0" cy="180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0" name="Straight Connector 369"/>
                <p:cNvCxnSpPr>
                  <a:stCxn id="372" idx="4"/>
                  <a:endCxn id="373" idx="4"/>
                </p:cNvCxnSpPr>
                <p:nvPr/>
              </p:nvCxnSpPr>
              <p:spPr>
                <a:xfrm>
                  <a:off x="8381528" y="6622162"/>
                  <a:ext cx="0" cy="17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1" name="Straight Connector 370"/>
                <p:cNvCxnSpPr>
                  <a:stCxn id="372" idx="6"/>
                  <a:endCxn id="373" idx="6"/>
                </p:cNvCxnSpPr>
                <p:nvPr/>
              </p:nvCxnSpPr>
              <p:spPr>
                <a:xfrm flipV="1">
                  <a:off x="9101528" y="5901593"/>
                  <a:ext cx="180000" cy="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sp>
              <p:nvSpPr>
                <p:cNvPr id="372" name="Oval 371"/>
                <p:cNvSpPr/>
                <p:nvPr/>
              </p:nvSpPr>
              <p:spPr>
                <a:xfrm>
                  <a:off x="7661528" y="5182162"/>
                  <a:ext cx="1440000" cy="144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7481528" y="5001593"/>
                  <a:ext cx="1800000" cy="180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4" name="Straight Connector 373"/>
                <p:cNvCxnSpPr>
                  <a:stCxn id="373" idx="1"/>
                  <a:endCxn id="372" idx="1"/>
                </p:cNvCxnSpPr>
                <p:nvPr/>
              </p:nvCxnSpPr>
              <p:spPr>
                <a:xfrm>
                  <a:off x="7745132" y="5265197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5" name="Straight Connector 374"/>
                <p:cNvCxnSpPr>
                  <a:stCxn id="373" idx="3"/>
                  <a:endCxn id="372" idx="3"/>
                </p:cNvCxnSpPr>
                <p:nvPr/>
              </p:nvCxnSpPr>
              <p:spPr>
                <a:xfrm flipV="1">
                  <a:off x="7745132" y="6411279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6" name="Straight Connector 375"/>
                <p:cNvCxnSpPr>
                  <a:stCxn id="372" idx="5"/>
                  <a:endCxn id="373" idx="5"/>
                </p:cNvCxnSpPr>
                <p:nvPr/>
              </p:nvCxnSpPr>
              <p:spPr>
                <a:xfrm>
                  <a:off x="8890645" y="6411279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7" name="Straight Connector 376"/>
                <p:cNvCxnSpPr>
                  <a:stCxn id="372" idx="7"/>
                  <a:endCxn id="373" idx="7"/>
                </p:cNvCxnSpPr>
                <p:nvPr/>
              </p:nvCxnSpPr>
              <p:spPr>
                <a:xfrm flipV="1">
                  <a:off x="8890645" y="5265197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61" name="Right Arrow 360"/>
              <p:cNvSpPr/>
              <p:nvPr/>
            </p:nvSpPr>
            <p:spPr>
              <a:xfrm>
                <a:off x="3039096" y="4689929"/>
                <a:ext cx="432048" cy="288032"/>
              </a:xfrm>
              <a:prstGeom prst="rightArrow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Right Arrow 361"/>
              <p:cNvSpPr/>
              <p:nvPr/>
            </p:nvSpPr>
            <p:spPr>
              <a:xfrm>
                <a:off x="6022385" y="4689929"/>
                <a:ext cx="432048" cy="288032"/>
              </a:xfrm>
              <a:prstGeom prst="rightArrow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4427984" y="5867980"/>
                <a:ext cx="2517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Collision</a:t>
                </a: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601954" y="4302149"/>
                <a:ext cx="1080000" cy="10800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474760" y="3464077"/>
                <a:ext cx="1667194" cy="947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h</a:t>
                </a:r>
                <a:r>
                  <a:rPr kumimoji="0" lang="el-G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ν</a:t>
                </a: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6" name="Freeform 365"/>
              <p:cNvSpPr/>
              <p:nvPr/>
            </p:nvSpPr>
            <p:spPr>
              <a:xfrm>
                <a:off x="81624" y="4443185"/>
                <a:ext cx="1481311" cy="359210"/>
              </a:xfrm>
              <a:custGeom>
                <a:avLst/>
                <a:gdLst>
                  <a:gd name="connsiteX0" fmla="*/ 0 w 3110669"/>
                  <a:gd name="connsiteY0" fmla="*/ 256440 h 718314"/>
                  <a:gd name="connsiteX1" fmla="*/ 299103 w 3110669"/>
                  <a:gd name="connsiteY1" fmla="*/ 102616 h 718314"/>
                  <a:gd name="connsiteX2" fmla="*/ 905854 w 3110669"/>
                  <a:gd name="connsiteY2" fmla="*/ 34250 h 718314"/>
                  <a:gd name="connsiteX3" fmla="*/ 1418602 w 3110669"/>
                  <a:gd name="connsiteY3" fmla="*/ 666639 h 718314"/>
                  <a:gd name="connsiteX4" fmla="*/ 2110811 w 3110669"/>
                  <a:gd name="connsiteY4" fmla="*/ 153891 h 718314"/>
                  <a:gd name="connsiteX5" fmla="*/ 2597921 w 3110669"/>
                  <a:gd name="connsiteY5" fmla="*/ 709368 h 718314"/>
                  <a:gd name="connsiteX6" fmla="*/ 3110669 w 3110669"/>
                  <a:gd name="connsiteY6" fmla="*/ 444448 h 718314"/>
                  <a:gd name="connsiteX0" fmla="*/ 0 w 3110669"/>
                  <a:gd name="connsiteY0" fmla="*/ 234181 h 696055"/>
                  <a:gd name="connsiteX1" fmla="*/ 905854 w 3110669"/>
                  <a:gd name="connsiteY1" fmla="*/ 11991 h 696055"/>
                  <a:gd name="connsiteX2" fmla="*/ 1418602 w 3110669"/>
                  <a:gd name="connsiteY2" fmla="*/ 644380 h 696055"/>
                  <a:gd name="connsiteX3" fmla="*/ 2110811 w 3110669"/>
                  <a:gd name="connsiteY3" fmla="*/ 131632 h 696055"/>
                  <a:gd name="connsiteX4" fmla="*/ 2597921 w 3110669"/>
                  <a:gd name="connsiteY4" fmla="*/ 687109 h 696055"/>
                  <a:gd name="connsiteX5" fmla="*/ 3110669 w 3110669"/>
                  <a:gd name="connsiteY5" fmla="*/ 422189 h 696055"/>
                  <a:gd name="connsiteX0" fmla="*/ 0 w 2850319"/>
                  <a:gd name="connsiteY0" fmla="*/ 424331 h 686180"/>
                  <a:gd name="connsiteX1" fmla="*/ 645504 w 2850319"/>
                  <a:gd name="connsiteY1" fmla="*/ 2116 h 686180"/>
                  <a:gd name="connsiteX2" fmla="*/ 1158252 w 2850319"/>
                  <a:gd name="connsiteY2" fmla="*/ 634505 h 686180"/>
                  <a:gd name="connsiteX3" fmla="*/ 1850461 w 2850319"/>
                  <a:gd name="connsiteY3" fmla="*/ 121757 h 686180"/>
                  <a:gd name="connsiteX4" fmla="*/ 2337571 w 2850319"/>
                  <a:gd name="connsiteY4" fmla="*/ 677234 h 686180"/>
                  <a:gd name="connsiteX5" fmla="*/ 2850319 w 2850319"/>
                  <a:gd name="connsiteY5" fmla="*/ 412314 h 686180"/>
                  <a:gd name="connsiteX0" fmla="*/ 0 w 2850319"/>
                  <a:gd name="connsiteY0" fmla="*/ 424726 h 686575"/>
                  <a:gd name="connsiteX1" fmla="*/ 645504 w 2850319"/>
                  <a:gd name="connsiteY1" fmla="*/ 2511 h 686575"/>
                  <a:gd name="connsiteX2" fmla="*/ 1158252 w 2850319"/>
                  <a:gd name="connsiteY2" fmla="*/ 634900 h 686575"/>
                  <a:gd name="connsiteX3" fmla="*/ 1850461 w 2850319"/>
                  <a:gd name="connsiteY3" fmla="*/ 122152 h 686575"/>
                  <a:gd name="connsiteX4" fmla="*/ 2337571 w 2850319"/>
                  <a:gd name="connsiteY4" fmla="*/ 677629 h 686575"/>
                  <a:gd name="connsiteX5" fmla="*/ 2850319 w 2850319"/>
                  <a:gd name="connsiteY5" fmla="*/ 412709 h 686575"/>
                  <a:gd name="connsiteX0" fmla="*/ 0 w 2850319"/>
                  <a:gd name="connsiteY0" fmla="*/ 426103 h 687952"/>
                  <a:gd name="connsiteX1" fmla="*/ 645504 w 2850319"/>
                  <a:gd name="connsiteY1" fmla="*/ 3888 h 687952"/>
                  <a:gd name="connsiteX2" fmla="*/ 1158252 w 2850319"/>
                  <a:gd name="connsiteY2" fmla="*/ 636277 h 687952"/>
                  <a:gd name="connsiteX3" fmla="*/ 1850461 w 2850319"/>
                  <a:gd name="connsiteY3" fmla="*/ 123529 h 687952"/>
                  <a:gd name="connsiteX4" fmla="*/ 2337571 w 2850319"/>
                  <a:gd name="connsiteY4" fmla="*/ 679006 h 687952"/>
                  <a:gd name="connsiteX5" fmla="*/ 2850319 w 2850319"/>
                  <a:gd name="connsiteY5" fmla="*/ 414086 h 687952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21 h 684070"/>
                  <a:gd name="connsiteX1" fmla="*/ 645504 w 2850319"/>
                  <a:gd name="connsiteY1" fmla="*/ 6 h 684070"/>
                  <a:gd name="connsiteX2" fmla="*/ 1015377 w 2850319"/>
                  <a:gd name="connsiteY2" fmla="*/ 432370 h 684070"/>
                  <a:gd name="connsiteX3" fmla="*/ 1850461 w 2850319"/>
                  <a:gd name="connsiteY3" fmla="*/ 119647 h 684070"/>
                  <a:gd name="connsiteX4" fmla="*/ 2337571 w 2850319"/>
                  <a:gd name="connsiteY4" fmla="*/ 675124 h 684070"/>
                  <a:gd name="connsiteX5" fmla="*/ 2850319 w 2850319"/>
                  <a:gd name="connsiteY5" fmla="*/ 410204 h 684070"/>
                  <a:gd name="connsiteX0" fmla="*/ 0 w 2850319"/>
                  <a:gd name="connsiteY0" fmla="*/ 434921 h 696770"/>
                  <a:gd name="connsiteX1" fmla="*/ 432779 w 2850319"/>
                  <a:gd name="connsiteY1" fmla="*/ 6 h 696770"/>
                  <a:gd name="connsiteX2" fmla="*/ 1015377 w 2850319"/>
                  <a:gd name="connsiteY2" fmla="*/ 445070 h 696770"/>
                  <a:gd name="connsiteX3" fmla="*/ 1850461 w 2850319"/>
                  <a:gd name="connsiteY3" fmla="*/ 132347 h 696770"/>
                  <a:gd name="connsiteX4" fmla="*/ 2337571 w 2850319"/>
                  <a:gd name="connsiteY4" fmla="*/ 687824 h 696770"/>
                  <a:gd name="connsiteX5" fmla="*/ 2850319 w 2850319"/>
                  <a:gd name="connsiteY5" fmla="*/ 422904 h 696770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41405 h 710362"/>
                  <a:gd name="connsiteX1" fmla="*/ 432779 w 2850319"/>
                  <a:gd name="connsiteY1" fmla="*/ 6490 h 710362"/>
                  <a:gd name="connsiteX2" fmla="*/ 891552 w 2850319"/>
                  <a:gd name="connsiteY2" fmla="*/ 454729 h 710362"/>
                  <a:gd name="connsiteX3" fmla="*/ 1428186 w 2850319"/>
                  <a:gd name="connsiteY3" fmla="*/ 2306 h 710362"/>
                  <a:gd name="connsiteX4" fmla="*/ 2337571 w 2850319"/>
                  <a:gd name="connsiteY4" fmla="*/ 694308 h 710362"/>
                  <a:gd name="connsiteX5" fmla="*/ 2850319 w 2850319"/>
                  <a:gd name="connsiteY5" fmla="*/ 429388 h 710362"/>
                  <a:gd name="connsiteX0" fmla="*/ 0 w 2850319"/>
                  <a:gd name="connsiteY0" fmla="*/ 507949 h 776906"/>
                  <a:gd name="connsiteX1" fmla="*/ 372454 w 2850319"/>
                  <a:gd name="connsiteY1" fmla="*/ 9 h 776906"/>
                  <a:gd name="connsiteX2" fmla="*/ 891552 w 2850319"/>
                  <a:gd name="connsiteY2" fmla="*/ 521273 h 776906"/>
                  <a:gd name="connsiteX3" fmla="*/ 1428186 w 2850319"/>
                  <a:gd name="connsiteY3" fmla="*/ 68850 h 776906"/>
                  <a:gd name="connsiteX4" fmla="*/ 2337571 w 2850319"/>
                  <a:gd name="connsiteY4" fmla="*/ 760852 h 776906"/>
                  <a:gd name="connsiteX5" fmla="*/ 2850319 w 2850319"/>
                  <a:gd name="connsiteY5" fmla="*/ 495932 h 776906"/>
                  <a:gd name="connsiteX0" fmla="*/ 0 w 2850319"/>
                  <a:gd name="connsiteY0" fmla="*/ 507960 h 776917"/>
                  <a:gd name="connsiteX1" fmla="*/ 372454 w 2850319"/>
                  <a:gd name="connsiteY1" fmla="*/ 20 h 776917"/>
                  <a:gd name="connsiteX2" fmla="*/ 840752 w 2850319"/>
                  <a:gd name="connsiteY2" fmla="*/ 486359 h 776917"/>
                  <a:gd name="connsiteX3" fmla="*/ 1428186 w 2850319"/>
                  <a:gd name="connsiteY3" fmla="*/ 68861 h 776917"/>
                  <a:gd name="connsiteX4" fmla="*/ 2337571 w 2850319"/>
                  <a:gd name="connsiteY4" fmla="*/ 760863 h 776917"/>
                  <a:gd name="connsiteX5" fmla="*/ 2850319 w 2850319"/>
                  <a:gd name="connsiteY5" fmla="*/ 495943 h 776917"/>
                  <a:gd name="connsiteX0" fmla="*/ 0 w 2850319"/>
                  <a:gd name="connsiteY0" fmla="*/ 514896 h 787997"/>
                  <a:gd name="connsiteX1" fmla="*/ 372454 w 2850319"/>
                  <a:gd name="connsiteY1" fmla="*/ 6956 h 787997"/>
                  <a:gd name="connsiteX2" fmla="*/ 840752 w 2850319"/>
                  <a:gd name="connsiteY2" fmla="*/ 493295 h 787997"/>
                  <a:gd name="connsiteX3" fmla="*/ 1317061 w 2850319"/>
                  <a:gd name="connsiteY3" fmla="*/ 2772 h 787997"/>
                  <a:gd name="connsiteX4" fmla="*/ 2337571 w 2850319"/>
                  <a:gd name="connsiteY4" fmla="*/ 767799 h 787997"/>
                  <a:gd name="connsiteX5" fmla="*/ 2850319 w 2850319"/>
                  <a:gd name="connsiteY5" fmla="*/ 502879 h 787997"/>
                  <a:gd name="connsiteX0" fmla="*/ 0 w 2850319"/>
                  <a:gd name="connsiteY0" fmla="*/ 512128 h 785229"/>
                  <a:gd name="connsiteX1" fmla="*/ 372454 w 2850319"/>
                  <a:gd name="connsiteY1" fmla="*/ 4188 h 785229"/>
                  <a:gd name="connsiteX2" fmla="*/ 840752 w 2850319"/>
                  <a:gd name="connsiteY2" fmla="*/ 490527 h 785229"/>
                  <a:gd name="connsiteX3" fmla="*/ 1317061 w 2850319"/>
                  <a:gd name="connsiteY3" fmla="*/ 4 h 785229"/>
                  <a:gd name="connsiteX4" fmla="*/ 2337571 w 2850319"/>
                  <a:gd name="connsiteY4" fmla="*/ 765031 h 785229"/>
                  <a:gd name="connsiteX5" fmla="*/ 2850319 w 2850319"/>
                  <a:gd name="connsiteY5" fmla="*/ 500111 h 785229"/>
                  <a:gd name="connsiteX0" fmla="*/ 0 w 2850319"/>
                  <a:gd name="connsiteY0" fmla="*/ 512125 h 587847"/>
                  <a:gd name="connsiteX1" fmla="*/ 372454 w 2850319"/>
                  <a:gd name="connsiteY1" fmla="*/ 4185 h 587847"/>
                  <a:gd name="connsiteX2" fmla="*/ 840752 w 2850319"/>
                  <a:gd name="connsiteY2" fmla="*/ 490524 h 587847"/>
                  <a:gd name="connsiteX3" fmla="*/ 1317061 w 2850319"/>
                  <a:gd name="connsiteY3" fmla="*/ 1 h 587847"/>
                  <a:gd name="connsiteX4" fmla="*/ 1772421 w 2850319"/>
                  <a:gd name="connsiteY4" fmla="*/ 488803 h 587847"/>
                  <a:gd name="connsiteX5" fmla="*/ 2850319 w 2850319"/>
                  <a:gd name="connsiteY5" fmla="*/ 500108 h 587847"/>
                  <a:gd name="connsiteX0" fmla="*/ 0 w 2850319"/>
                  <a:gd name="connsiteY0" fmla="*/ 512125 h 566437"/>
                  <a:gd name="connsiteX1" fmla="*/ 372454 w 2850319"/>
                  <a:gd name="connsiteY1" fmla="*/ 4185 h 566437"/>
                  <a:gd name="connsiteX2" fmla="*/ 840752 w 2850319"/>
                  <a:gd name="connsiteY2" fmla="*/ 490524 h 566437"/>
                  <a:gd name="connsiteX3" fmla="*/ 1317061 w 2850319"/>
                  <a:gd name="connsiteY3" fmla="*/ 1 h 566437"/>
                  <a:gd name="connsiteX4" fmla="*/ 1772421 w 2850319"/>
                  <a:gd name="connsiteY4" fmla="*/ 488803 h 566437"/>
                  <a:gd name="connsiteX5" fmla="*/ 2850319 w 2850319"/>
                  <a:gd name="connsiteY5" fmla="*/ 500108 h 566437"/>
                  <a:gd name="connsiteX0" fmla="*/ 0 w 2088319"/>
                  <a:gd name="connsiteY0" fmla="*/ 513667 h 513667"/>
                  <a:gd name="connsiteX1" fmla="*/ 372454 w 2088319"/>
                  <a:gd name="connsiteY1" fmla="*/ 5727 h 513667"/>
                  <a:gd name="connsiteX2" fmla="*/ 840752 w 2088319"/>
                  <a:gd name="connsiteY2" fmla="*/ 492066 h 513667"/>
                  <a:gd name="connsiteX3" fmla="*/ 1317061 w 2088319"/>
                  <a:gd name="connsiteY3" fmla="*/ 1543 h 513667"/>
                  <a:gd name="connsiteX4" fmla="*/ 1772421 w 2088319"/>
                  <a:gd name="connsiteY4" fmla="*/ 490345 h 513667"/>
                  <a:gd name="connsiteX5" fmla="*/ 2088319 w 2088319"/>
                  <a:gd name="connsiteY5" fmla="*/ 0 h 513667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494719 w 2494719"/>
                  <a:gd name="connsiteY5" fmla="*/ 230233 h 512125"/>
                  <a:gd name="connsiteX0" fmla="*/ 0 w 2494719"/>
                  <a:gd name="connsiteY0" fmla="*/ 512138 h 512138"/>
                  <a:gd name="connsiteX1" fmla="*/ 372454 w 2494719"/>
                  <a:gd name="connsiteY1" fmla="*/ 4198 h 512138"/>
                  <a:gd name="connsiteX2" fmla="*/ 840752 w 2494719"/>
                  <a:gd name="connsiteY2" fmla="*/ 490537 h 512138"/>
                  <a:gd name="connsiteX3" fmla="*/ 1317061 w 2494719"/>
                  <a:gd name="connsiteY3" fmla="*/ 14 h 512138"/>
                  <a:gd name="connsiteX4" fmla="*/ 1772421 w 2494719"/>
                  <a:gd name="connsiteY4" fmla="*/ 488816 h 512138"/>
                  <a:gd name="connsiteX5" fmla="*/ 2159198 w 2494719"/>
                  <a:gd name="connsiteY5" fmla="*/ 4282 h 512138"/>
                  <a:gd name="connsiteX6" fmla="*/ 2494719 w 2494719"/>
                  <a:gd name="connsiteY6" fmla="*/ 230246 h 512138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9969"/>
                  <a:gd name="connsiteY0" fmla="*/ 512125 h 512125"/>
                  <a:gd name="connsiteX1" fmla="*/ 372454 w 2589969"/>
                  <a:gd name="connsiteY1" fmla="*/ 4185 h 512125"/>
                  <a:gd name="connsiteX2" fmla="*/ 840752 w 2589969"/>
                  <a:gd name="connsiteY2" fmla="*/ 490524 h 512125"/>
                  <a:gd name="connsiteX3" fmla="*/ 1317061 w 2589969"/>
                  <a:gd name="connsiteY3" fmla="*/ 1 h 512125"/>
                  <a:gd name="connsiteX4" fmla="*/ 1772421 w 2589969"/>
                  <a:gd name="connsiteY4" fmla="*/ 488803 h 512125"/>
                  <a:gd name="connsiteX5" fmla="*/ 2159198 w 2589969"/>
                  <a:gd name="connsiteY5" fmla="*/ 4269 h 512125"/>
                  <a:gd name="connsiteX6" fmla="*/ 2589969 w 2589969"/>
                  <a:gd name="connsiteY6" fmla="*/ 252458 h 512125"/>
                  <a:gd name="connsiteX0" fmla="*/ 0 w 2412169"/>
                  <a:gd name="connsiteY0" fmla="*/ 489900 h 490524"/>
                  <a:gd name="connsiteX1" fmla="*/ 194654 w 2412169"/>
                  <a:gd name="connsiteY1" fmla="*/ 4185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0 h 490524"/>
                  <a:gd name="connsiteX1" fmla="*/ 401029 w 2412169"/>
                  <a:gd name="connsiteY1" fmla="*/ 1010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4 h 500053"/>
                  <a:gd name="connsiteX1" fmla="*/ 401029 w 2412169"/>
                  <a:gd name="connsiteY1" fmla="*/ 1014 h 500053"/>
                  <a:gd name="connsiteX2" fmla="*/ 786777 w 2412169"/>
                  <a:gd name="connsiteY2" fmla="*/ 500053 h 500053"/>
                  <a:gd name="connsiteX3" fmla="*/ 1139261 w 2412169"/>
                  <a:gd name="connsiteY3" fmla="*/ 5 h 500053"/>
                  <a:gd name="connsiteX4" fmla="*/ 1594621 w 2412169"/>
                  <a:gd name="connsiteY4" fmla="*/ 488807 h 500053"/>
                  <a:gd name="connsiteX5" fmla="*/ 1981398 w 2412169"/>
                  <a:gd name="connsiteY5" fmla="*/ 4273 h 500053"/>
                  <a:gd name="connsiteX6" fmla="*/ 2412169 w 2412169"/>
                  <a:gd name="connsiteY6" fmla="*/ 252462 h 500053"/>
                  <a:gd name="connsiteX0" fmla="*/ 0 w 2412169"/>
                  <a:gd name="connsiteY0" fmla="*/ 493079 h 503228"/>
                  <a:gd name="connsiteX1" fmla="*/ 401029 w 2412169"/>
                  <a:gd name="connsiteY1" fmla="*/ 4189 h 503228"/>
                  <a:gd name="connsiteX2" fmla="*/ 786777 w 2412169"/>
                  <a:gd name="connsiteY2" fmla="*/ 503228 h 503228"/>
                  <a:gd name="connsiteX3" fmla="*/ 1186886 w 2412169"/>
                  <a:gd name="connsiteY3" fmla="*/ 5 h 503228"/>
                  <a:gd name="connsiteX4" fmla="*/ 1594621 w 2412169"/>
                  <a:gd name="connsiteY4" fmla="*/ 491982 h 503228"/>
                  <a:gd name="connsiteX5" fmla="*/ 1981398 w 2412169"/>
                  <a:gd name="connsiteY5" fmla="*/ 7448 h 503228"/>
                  <a:gd name="connsiteX6" fmla="*/ 2412169 w 2412169"/>
                  <a:gd name="connsiteY6" fmla="*/ 255637 h 503228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0870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70877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57533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7542 h 50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5148" h="503226">
                    <a:moveTo>
                      <a:pt x="0" y="493077"/>
                    </a:moveTo>
                    <a:cubicBezTo>
                      <a:pt x="134745" y="494413"/>
                      <a:pt x="269900" y="2496"/>
                      <a:pt x="401029" y="4187"/>
                    </a:cubicBezTo>
                    <a:cubicBezTo>
                      <a:pt x="532158" y="5878"/>
                      <a:pt x="655801" y="503923"/>
                      <a:pt x="786777" y="503226"/>
                    </a:cubicBezTo>
                    <a:cubicBezTo>
                      <a:pt x="917753" y="502529"/>
                      <a:pt x="1052775" y="1348"/>
                      <a:pt x="1186886" y="3"/>
                    </a:cubicBezTo>
                    <a:cubicBezTo>
                      <a:pt x="1320997" y="-1342"/>
                      <a:pt x="1459027" y="493915"/>
                      <a:pt x="1591446" y="495155"/>
                    </a:cubicBezTo>
                    <a:cubicBezTo>
                      <a:pt x="1723865" y="496396"/>
                      <a:pt x="1844988" y="13628"/>
                      <a:pt x="1981398" y="7446"/>
                    </a:cubicBezTo>
                    <a:cubicBezTo>
                      <a:pt x="2104039" y="11272"/>
                      <a:pt x="2058499" y="171190"/>
                      <a:pt x="2194180" y="257907"/>
                    </a:cubicBezTo>
                    <a:cubicBezTo>
                      <a:pt x="2297734" y="284575"/>
                      <a:pt x="2648601" y="269272"/>
                      <a:pt x="2855148" y="26754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  <a:tailEnd type="stealth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7" name="Freeform 366"/>
              <p:cNvSpPr/>
              <p:nvPr/>
            </p:nvSpPr>
            <p:spPr>
              <a:xfrm>
                <a:off x="81623" y="4842149"/>
                <a:ext cx="1481311" cy="359210"/>
              </a:xfrm>
              <a:custGeom>
                <a:avLst/>
                <a:gdLst>
                  <a:gd name="connsiteX0" fmla="*/ 0 w 3110669"/>
                  <a:gd name="connsiteY0" fmla="*/ 256440 h 718314"/>
                  <a:gd name="connsiteX1" fmla="*/ 299103 w 3110669"/>
                  <a:gd name="connsiteY1" fmla="*/ 102616 h 718314"/>
                  <a:gd name="connsiteX2" fmla="*/ 905854 w 3110669"/>
                  <a:gd name="connsiteY2" fmla="*/ 34250 h 718314"/>
                  <a:gd name="connsiteX3" fmla="*/ 1418602 w 3110669"/>
                  <a:gd name="connsiteY3" fmla="*/ 666639 h 718314"/>
                  <a:gd name="connsiteX4" fmla="*/ 2110811 w 3110669"/>
                  <a:gd name="connsiteY4" fmla="*/ 153891 h 718314"/>
                  <a:gd name="connsiteX5" fmla="*/ 2597921 w 3110669"/>
                  <a:gd name="connsiteY5" fmla="*/ 709368 h 718314"/>
                  <a:gd name="connsiteX6" fmla="*/ 3110669 w 3110669"/>
                  <a:gd name="connsiteY6" fmla="*/ 444448 h 718314"/>
                  <a:gd name="connsiteX0" fmla="*/ 0 w 3110669"/>
                  <a:gd name="connsiteY0" fmla="*/ 234181 h 696055"/>
                  <a:gd name="connsiteX1" fmla="*/ 905854 w 3110669"/>
                  <a:gd name="connsiteY1" fmla="*/ 11991 h 696055"/>
                  <a:gd name="connsiteX2" fmla="*/ 1418602 w 3110669"/>
                  <a:gd name="connsiteY2" fmla="*/ 644380 h 696055"/>
                  <a:gd name="connsiteX3" fmla="*/ 2110811 w 3110669"/>
                  <a:gd name="connsiteY3" fmla="*/ 131632 h 696055"/>
                  <a:gd name="connsiteX4" fmla="*/ 2597921 w 3110669"/>
                  <a:gd name="connsiteY4" fmla="*/ 687109 h 696055"/>
                  <a:gd name="connsiteX5" fmla="*/ 3110669 w 3110669"/>
                  <a:gd name="connsiteY5" fmla="*/ 422189 h 696055"/>
                  <a:gd name="connsiteX0" fmla="*/ 0 w 2850319"/>
                  <a:gd name="connsiteY0" fmla="*/ 424331 h 686180"/>
                  <a:gd name="connsiteX1" fmla="*/ 645504 w 2850319"/>
                  <a:gd name="connsiteY1" fmla="*/ 2116 h 686180"/>
                  <a:gd name="connsiteX2" fmla="*/ 1158252 w 2850319"/>
                  <a:gd name="connsiteY2" fmla="*/ 634505 h 686180"/>
                  <a:gd name="connsiteX3" fmla="*/ 1850461 w 2850319"/>
                  <a:gd name="connsiteY3" fmla="*/ 121757 h 686180"/>
                  <a:gd name="connsiteX4" fmla="*/ 2337571 w 2850319"/>
                  <a:gd name="connsiteY4" fmla="*/ 677234 h 686180"/>
                  <a:gd name="connsiteX5" fmla="*/ 2850319 w 2850319"/>
                  <a:gd name="connsiteY5" fmla="*/ 412314 h 686180"/>
                  <a:gd name="connsiteX0" fmla="*/ 0 w 2850319"/>
                  <a:gd name="connsiteY0" fmla="*/ 424726 h 686575"/>
                  <a:gd name="connsiteX1" fmla="*/ 645504 w 2850319"/>
                  <a:gd name="connsiteY1" fmla="*/ 2511 h 686575"/>
                  <a:gd name="connsiteX2" fmla="*/ 1158252 w 2850319"/>
                  <a:gd name="connsiteY2" fmla="*/ 634900 h 686575"/>
                  <a:gd name="connsiteX3" fmla="*/ 1850461 w 2850319"/>
                  <a:gd name="connsiteY3" fmla="*/ 122152 h 686575"/>
                  <a:gd name="connsiteX4" fmla="*/ 2337571 w 2850319"/>
                  <a:gd name="connsiteY4" fmla="*/ 677629 h 686575"/>
                  <a:gd name="connsiteX5" fmla="*/ 2850319 w 2850319"/>
                  <a:gd name="connsiteY5" fmla="*/ 412709 h 686575"/>
                  <a:gd name="connsiteX0" fmla="*/ 0 w 2850319"/>
                  <a:gd name="connsiteY0" fmla="*/ 426103 h 687952"/>
                  <a:gd name="connsiteX1" fmla="*/ 645504 w 2850319"/>
                  <a:gd name="connsiteY1" fmla="*/ 3888 h 687952"/>
                  <a:gd name="connsiteX2" fmla="*/ 1158252 w 2850319"/>
                  <a:gd name="connsiteY2" fmla="*/ 636277 h 687952"/>
                  <a:gd name="connsiteX3" fmla="*/ 1850461 w 2850319"/>
                  <a:gd name="connsiteY3" fmla="*/ 123529 h 687952"/>
                  <a:gd name="connsiteX4" fmla="*/ 2337571 w 2850319"/>
                  <a:gd name="connsiteY4" fmla="*/ 679006 h 687952"/>
                  <a:gd name="connsiteX5" fmla="*/ 2850319 w 2850319"/>
                  <a:gd name="connsiteY5" fmla="*/ 414086 h 687952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21 h 684070"/>
                  <a:gd name="connsiteX1" fmla="*/ 645504 w 2850319"/>
                  <a:gd name="connsiteY1" fmla="*/ 6 h 684070"/>
                  <a:gd name="connsiteX2" fmla="*/ 1015377 w 2850319"/>
                  <a:gd name="connsiteY2" fmla="*/ 432370 h 684070"/>
                  <a:gd name="connsiteX3" fmla="*/ 1850461 w 2850319"/>
                  <a:gd name="connsiteY3" fmla="*/ 119647 h 684070"/>
                  <a:gd name="connsiteX4" fmla="*/ 2337571 w 2850319"/>
                  <a:gd name="connsiteY4" fmla="*/ 675124 h 684070"/>
                  <a:gd name="connsiteX5" fmla="*/ 2850319 w 2850319"/>
                  <a:gd name="connsiteY5" fmla="*/ 410204 h 684070"/>
                  <a:gd name="connsiteX0" fmla="*/ 0 w 2850319"/>
                  <a:gd name="connsiteY0" fmla="*/ 434921 h 696770"/>
                  <a:gd name="connsiteX1" fmla="*/ 432779 w 2850319"/>
                  <a:gd name="connsiteY1" fmla="*/ 6 h 696770"/>
                  <a:gd name="connsiteX2" fmla="*/ 1015377 w 2850319"/>
                  <a:gd name="connsiteY2" fmla="*/ 445070 h 696770"/>
                  <a:gd name="connsiteX3" fmla="*/ 1850461 w 2850319"/>
                  <a:gd name="connsiteY3" fmla="*/ 132347 h 696770"/>
                  <a:gd name="connsiteX4" fmla="*/ 2337571 w 2850319"/>
                  <a:gd name="connsiteY4" fmla="*/ 687824 h 696770"/>
                  <a:gd name="connsiteX5" fmla="*/ 2850319 w 2850319"/>
                  <a:gd name="connsiteY5" fmla="*/ 422904 h 696770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41405 h 710362"/>
                  <a:gd name="connsiteX1" fmla="*/ 432779 w 2850319"/>
                  <a:gd name="connsiteY1" fmla="*/ 6490 h 710362"/>
                  <a:gd name="connsiteX2" fmla="*/ 891552 w 2850319"/>
                  <a:gd name="connsiteY2" fmla="*/ 454729 h 710362"/>
                  <a:gd name="connsiteX3" fmla="*/ 1428186 w 2850319"/>
                  <a:gd name="connsiteY3" fmla="*/ 2306 h 710362"/>
                  <a:gd name="connsiteX4" fmla="*/ 2337571 w 2850319"/>
                  <a:gd name="connsiteY4" fmla="*/ 694308 h 710362"/>
                  <a:gd name="connsiteX5" fmla="*/ 2850319 w 2850319"/>
                  <a:gd name="connsiteY5" fmla="*/ 429388 h 710362"/>
                  <a:gd name="connsiteX0" fmla="*/ 0 w 2850319"/>
                  <a:gd name="connsiteY0" fmla="*/ 507949 h 776906"/>
                  <a:gd name="connsiteX1" fmla="*/ 372454 w 2850319"/>
                  <a:gd name="connsiteY1" fmla="*/ 9 h 776906"/>
                  <a:gd name="connsiteX2" fmla="*/ 891552 w 2850319"/>
                  <a:gd name="connsiteY2" fmla="*/ 521273 h 776906"/>
                  <a:gd name="connsiteX3" fmla="*/ 1428186 w 2850319"/>
                  <a:gd name="connsiteY3" fmla="*/ 68850 h 776906"/>
                  <a:gd name="connsiteX4" fmla="*/ 2337571 w 2850319"/>
                  <a:gd name="connsiteY4" fmla="*/ 760852 h 776906"/>
                  <a:gd name="connsiteX5" fmla="*/ 2850319 w 2850319"/>
                  <a:gd name="connsiteY5" fmla="*/ 495932 h 776906"/>
                  <a:gd name="connsiteX0" fmla="*/ 0 w 2850319"/>
                  <a:gd name="connsiteY0" fmla="*/ 507960 h 776917"/>
                  <a:gd name="connsiteX1" fmla="*/ 372454 w 2850319"/>
                  <a:gd name="connsiteY1" fmla="*/ 20 h 776917"/>
                  <a:gd name="connsiteX2" fmla="*/ 840752 w 2850319"/>
                  <a:gd name="connsiteY2" fmla="*/ 486359 h 776917"/>
                  <a:gd name="connsiteX3" fmla="*/ 1428186 w 2850319"/>
                  <a:gd name="connsiteY3" fmla="*/ 68861 h 776917"/>
                  <a:gd name="connsiteX4" fmla="*/ 2337571 w 2850319"/>
                  <a:gd name="connsiteY4" fmla="*/ 760863 h 776917"/>
                  <a:gd name="connsiteX5" fmla="*/ 2850319 w 2850319"/>
                  <a:gd name="connsiteY5" fmla="*/ 495943 h 776917"/>
                  <a:gd name="connsiteX0" fmla="*/ 0 w 2850319"/>
                  <a:gd name="connsiteY0" fmla="*/ 514896 h 787997"/>
                  <a:gd name="connsiteX1" fmla="*/ 372454 w 2850319"/>
                  <a:gd name="connsiteY1" fmla="*/ 6956 h 787997"/>
                  <a:gd name="connsiteX2" fmla="*/ 840752 w 2850319"/>
                  <a:gd name="connsiteY2" fmla="*/ 493295 h 787997"/>
                  <a:gd name="connsiteX3" fmla="*/ 1317061 w 2850319"/>
                  <a:gd name="connsiteY3" fmla="*/ 2772 h 787997"/>
                  <a:gd name="connsiteX4" fmla="*/ 2337571 w 2850319"/>
                  <a:gd name="connsiteY4" fmla="*/ 767799 h 787997"/>
                  <a:gd name="connsiteX5" fmla="*/ 2850319 w 2850319"/>
                  <a:gd name="connsiteY5" fmla="*/ 502879 h 787997"/>
                  <a:gd name="connsiteX0" fmla="*/ 0 w 2850319"/>
                  <a:gd name="connsiteY0" fmla="*/ 512128 h 785229"/>
                  <a:gd name="connsiteX1" fmla="*/ 372454 w 2850319"/>
                  <a:gd name="connsiteY1" fmla="*/ 4188 h 785229"/>
                  <a:gd name="connsiteX2" fmla="*/ 840752 w 2850319"/>
                  <a:gd name="connsiteY2" fmla="*/ 490527 h 785229"/>
                  <a:gd name="connsiteX3" fmla="*/ 1317061 w 2850319"/>
                  <a:gd name="connsiteY3" fmla="*/ 4 h 785229"/>
                  <a:gd name="connsiteX4" fmla="*/ 2337571 w 2850319"/>
                  <a:gd name="connsiteY4" fmla="*/ 765031 h 785229"/>
                  <a:gd name="connsiteX5" fmla="*/ 2850319 w 2850319"/>
                  <a:gd name="connsiteY5" fmla="*/ 500111 h 785229"/>
                  <a:gd name="connsiteX0" fmla="*/ 0 w 2850319"/>
                  <a:gd name="connsiteY0" fmla="*/ 512125 h 587847"/>
                  <a:gd name="connsiteX1" fmla="*/ 372454 w 2850319"/>
                  <a:gd name="connsiteY1" fmla="*/ 4185 h 587847"/>
                  <a:gd name="connsiteX2" fmla="*/ 840752 w 2850319"/>
                  <a:gd name="connsiteY2" fmla="*/ 490524 h 587847"/>
                  <a:gd name="connsiteX3" fmla="*/ 1317061 w 2850319"/>
                  <a:gd name="connsiteY3" fmla="*/ 1 h 587847"/>
                  <a:gd name="connsiteX4" fmla="*/ 1772421 w 2850319"/>
                  <a:gd name="connsiteY4" fmla="*/ 488803 h 587847"/>
                  <a:gd name="connsiteX5" fmla="*/ 2850319 w 2850319"/>
                  <a:gd name="connsiteY5" fmla="*/ 500108 h 587847"/>
                  <a:gd name="connsiteX0" fmla="*/ 0 w 2850319"/>
                  <a:gd name="connsiteY0" fmla="*/ 512125 h 566437"/>
                  <a:gd name="connsiteX1" fmla="*/ 372454 w 2850319"/>
                  <a:gd name="connsiteY1" fmla="*/ 4185 h 566437"/>
                  <a:gd name="connsiteX2" fmla="*/ 840752 w 2850319"/>
                  <a:gd name="connsiteY2" fmla="*/ 490524 h 566437"/>
                  <a:gd name="connsiteX3" fmla="*/ 1317061 w 2850319"/>
                  <a:gd name="connsiteY3" fmla="*/ 1 h 566437"/>
                  <a:gd name="connsiteX4" fmla="*/ 1772421 w 2850319"/>
                  <a:gd name="connsiteY4" fmla="*/ 488803 h 566437"/>
                  <a:gd name="connsiteX5" fmla="*/ 2850319 w 2850319"/>
                  <a:gd name="connsiteY5" fmla="*/ 500108 h 566437"/>
                  <a:gd name="connsiteX0" fmla="*/ 0 w 2088319"/>
                  <a:gd name="connsiteY0" fmla="*/ 513667 h 513667"/>
                  <a:gd name="connsiteX1" fmla="*/ 372454 w 2088319"/>
                  <a:gd name="connsiteY1" fmla="*/ 5727 h 513667"/>
                  <a:gd name="connsiteX2" fmla="*/ 840752 w 2088319"/>
                  <a:gd name="connsiteY2" fmla="*/ 492066 h 513667"/>
                  <a:gd name="connsiteX3" fmla="*/ 1317061 w 2088319"/>
                  <a:gd name="connsiteY3" fmla="*/ 1543 h 513667"/>
                  <a:gd name="connsiteX4" fmla="*/ 1772421 w 2088319"/>
                  <a:gd name="connsiteY4" fmla="*/ 490345 h 513667"/>
                  <a:gd name="connsiteX5" fmla="*/ 2088319 w 2088319"/>
                  <a:gd name="connsiteY5" fmla="*/ 0 h 513667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494719 w 2494719"/>
                  <a:gd name="connsiteY5" fmla="*/ 230233 h 512125"/>
                  <a:gd name="connsiteX0" fmla="*/ 0 w 2494719"/>
                  <a:gd name="connsiteY0" fmla="*/ 512138 h 512138"/>
                  <a:gd name="connsiteX1" fmla="*/ 372454 w 2494719"/>
                  <a:gd name="connsiteY1" fmla="*/ 4198 h 512138"/>
                  <a:gd name="connsiteX2" fmla="*/ 840752 w 2494719"/>
                  <a:gd name="connsiteY2" fmla="*/ 490537 h 512138"/>
                  <a:gd name="connsiteX3" fmla="*/ 1317061 w 2494719"/>
                  <a:gd name="connsiteY3" fmla="*/ 14 h 512138"/>
                  <a:gd name="connsiteX4" fmla="*/ 1772421 w 2494719"/>
                  <a:gd name="connsiteY4" fmla="*/ 488816 h 512138"/>
                  <a:gd name="connsiteX5" fmla="*/ 2159198 w 2494719"/>
                  <a:gd name="connsiteY5" fmla="*/ 4282 h 512138"/>
                  <a:gd name="connsiteX6" fmla="*/ 2494719 w 2494719"/>
                  <a:gd name="connsiteY6" fmla="*/ 230246 h 512138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9969"/>
                  <a:gd name="connsiteY0" fmla="*/ 512125 h 512125"/>
                  <a:gd name="connsiteX1" fmla="*/ 372454 w 2589969"/>
                  <a:gd name="connsiteY1" fmla="*/ 4185 h 512125"/>
                  <a:gd name="connsiteX2" fmla="*/ 840752 w 2589969"/>
                  <a:gd name="connsiteY2" fmla="*/ 490524 h 512125"/>
                  <a:gd name="connsiteX3" fmla="*/ 1317061 w 2589969"/>
                  <a:gd name="connsiteY3" fmla="*/ 1 h 512125"/>
                  <a:gd name="connsiteX4" fmla="*/ 1772421 w 2589969"/>
                  <a:gd name="connsiteY4" fmla="*/ 488803 h 512125"/>
                  <a:gd name="connsiteX5" fmla="*/ 2159198 w 2589969"/>
                  <a:gd name="connsiteY5" fmla="*/ 4269 h 512125"/>
                  <a:gd name="connsiteX6" fmla="*/ 2589969 w 2589969"/>
                  <a:gd name="connsiteY6" fmla="*/ 252458 h 512125"/>
                  <a:gd name="connsiteX0" fmla="*/ 0 w 2412169"/>
                  <a:gd name="connsiteY0" fmla="*/ 489900 h 490524"/>
                  <a:gd name="connsiteX1" fmla="*/ 194654 w 2412169"/>
                  <a:gd name="connsiteY1" fmla="*/ 4185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0 h 490524"/>
                  <a:gd name="connsiteX1" fmla="*/ 401029 w 2412169"/>
                  <a:gd name="connsiteY1" fmla="*/ 1010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4 h 500053"/>
                  <a:gd name="connsiteX1" fmla="*/ 401029 w 2412169"/>
                  <a:gd name="connsiteY1" fmla="*/ 1014 h 500053"/>
                  <a:gd name="connsiteX2" fmla="*/ 786777 w 2412169"/>
                  <a:gd name="connsiteY2" fmla="*/ 500053 h 500053"/>
                  <a:gd name="connsiteX3" fmla="*/ 1139261 w 2412169"/>
                  <a:gd name="connsiteY3" fmla="*/ 5 h 500053"/>
                  <a:gd name="connsiteX4" fmla="*/ 1594621 w 2412169"/>
                  <a:gd name="connsiteY4" fmla="*/ 488807 h 500053"/>
                  <a:gd name="connsiteX5" fmla="*/ 1981398 w 2412169"/>
                  <a:gd name="connsiteY5" fmla="*/ 4273 h 500053"/>
                  <a:gd name="connsiteX6" fmla="*/ 2412169 w 2412169"/>
                  <a:gd name="connsiteY6" fmla="*/ 252462 h 500053"/>
                  <a:gd name="connsiteX0" fmla="*/ 0 w 2412169"/>
                  <a:gd name="connsiteY0" fmla="*/ 493079 h 503228"/>
                  <a:gd name="connsiteX1" fmla="*/ 401029 w 2412169"/>
                  <a:gd name="connsiteY1" fmla="*/ 4189 h 503228"/>
                  <a:gd name="connsiteX2" fmla="*/ 786777 w 2412169"/>
                  <a:gd name="connsiteY2" fmla="*/ 503228 h 503228"/>
                  <a:gd name="connsiteX3" fmla="*/ 1186886 w 2412169"/>
                  <a:gd name="connsiteY3" fmla="*/ 5 h 503228"/>
                  <a:gd name="connsiteX4" fmla="*/ 1594621 w 2412169"/>
                  <a:gd name="connsiteY4" fmla="*/ 491982 h 503228"/>
                  <a:gd name="connsiteX5" fmla="*/ 1981398 w 2412169"/>
                  <a:gd name="connsiteY5" fmla="*/ 7448 h 503228"/>
                  <a:gd name="connsiteX6" fmla="*/ 2412169 w 2412169"/>
                  <a:gd name="connsiteY6" fmla="*/ 255637 h 503228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0870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70877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57533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7542 h 50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5148" h="503226">
                    <a:moveTo>
                      <a:pt x="0" y="493077"/>
                    </a:moveTo>
                    <a:cubicBezTo>
                      <a:pt x="134745" y="494413"/>
                      <a:pt x="269900" y="2496"/>
                      <a:pt x="401029" y="4187"/>
                    </a:cubicBezTo>
                    <a:cubicBezTo>
                      <a:pt x="532158" y="5878"/>
                      <a:pt x="655801" y="503923"/>
                      <a:pt x="786777" y="503226"/>
                    </a:cubicBezTo>
                    <a:cubicBezTo>
                      <a:pt x="917753" y="502529"/>
                      <a:pt x="1052775" y="1348"/>
                      <a:pt x="1186886" y="3"/>
                    </a:cubicBezTo>
                    <a:cubicBezTo>
                      <a:pt x="1320997" y="-1342"/>
                      <a:pt x="1459027" y="493915"/>
                      <a:pt x="1591446" y="495155"/>
                    </a:cubicBezTo>
                    <a:cubicBezTo>
                      <a:pt x="1723865" y="496396"/>
                      <a:pt x="1844988" y="13628"/>
                      <a:pt x="1981398" y="7446"/>
                    </a:cubicBezTo>
                    <a:cubicBezTo>
                      <a:pt x="2104039" y="11272"/>
                      <a:pt x="2058499" y="171190"/>
                      <a:pt x="2194180" y="257907"/>
                    </a:cubicBezTo>
                    <a:cubicBezTo>
                      <a:pt x="2297734" y="284575"/>
                      <a:pt x="2648601" y="269272"/>
                      <a:pt x="2855148" y="26754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  <a:tailEnd type="stealth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4726877" y="6077695"/>
              <a:ext cx="265766" cy="236332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/>
          </p:spPr>
        </p:cxnSp>
      </p:grpSp>
      <p:sp>
        <p:nvSpPr>
          <p:cNvPr id="99" name="TextBox 98"/>
          <p:cNvSpPr txBox="1"/>
          <p:nvPr/>
        </p:nvSpPr>
        <p:spPr bwMode="auto">
          <a:xfrm>
            <a:off x="5917403" y="5757142"/>
            <a:ext cx="2715468" cy="4001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US" dirty="0" smtClean="0">
                <a:effectLst/>
                <a:latin typeface="+mn-lt"/>
              </a:rPr>
              <a:t>(</a:t>
            </a:r>
            <a:r>
              <a:rPr lang="en-US" dirty="0">
                <a:latin typeface="+mn-lt"/>
              </a:rPr>
              <a:t>r</a:t>
            </a:r>
            <a:r>
              <a:rPr lang="en-US" dirty="0" smtClean="0">
                <a:effectLst/>
                <a:latin typeface="+mn-lt"/>
              </a:rPr>
              <a:t>emember lecture 3)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179512" y="981889"/>
            <a:ext cx="8139171" cy="430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rgbClr val="002060"/>
                </a:solidFill>
                <a:effectLst/>
                <a:latin typeface="+mn-lt"/>
              </a:rPr>
              <a:t>Collisional quenching </a:t>
            </a:r>
            <a:r>
              <a:rPr lang="en-US" sz="2200" smtClean="0">
                <a:solidFill>
                  <a:srgbClr val="002060"/>
                </a:solidFill>
                <a:effectLst/>
                <a:latin typeface="+mn-lt"/>
              </a:rPr>
              <a:t>of laser excited state</a:t>
            </a:r>
            <a:endParaRPr lang="en-US" sz="2200" dirty="0" smtClean="0">
              <a:solidFill>
                <a:srgbClr val="00206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71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59" grpId="0" animBg="1"/>
      <p:bldP spid="159" grpId="1" animBg="1"/>
      <p:bldP spid="163" grpId="0" animBg="1"/>
      <p:bldP spid="163" grpId="1" animBg="1"/>
      <p:bldP spid="1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74" name="Picture 3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3570578"/>
            <a:ext cx="8989525" cy="326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TALIF</a:t>
            </a:r>
            <a: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: </a:t>
            </a:r>
            <a:b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Why picosecond?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836992"/>
              </p:ext>
            </p:extLst>
          </p:nvPr>
        </p:nvGraphicFramePr>
        <p:xfrm>
          <a:off x="3190875" y="2463122"/>
          <a:ext cx="308768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4" name="Equation" r:id="rId5" imgW="1231560" imgH="431640" progId="Equation.3">
                  <p:embed/>
                </p:oleObj>
              </mc:Choice>
              <mc:Fallback>
                <p:oleObj name="Equation" r:id="rId5" imgW="1231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463122"/>
                        <a:ext cx="3087687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Box 96"/>
          <p:cNvSpPr txBox="1"/>
          <p:nvPr/>
        </p:nvSpPr>
        <p:spPr bwMode="auto">
          <a:xfrm>
            <a:off x="118979" y="1001318"/>
            <a:ext cx="5400600" cy="430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sz="2200" dirty="0" err="1" smtClean="0">
                <a:solidFill>
                  <a:srgbClr val="0059FF"/>
                </a:solidFill>
                <a:latin typeface="+mn-lt"/>
              </a:rPr>
              <a:t>Example</a:t>
            </a:r>
            <a:r>
              <a:rPr lang="fr-FR" sz="2200" dirty="0" smtClean="0">
                <a:solidFill>
                  <a:srgbClr val="0059FF"/>
                </a:solidFill>
                <a:effectLst/>
                <a:latin typeface="+mn-lt"/>
              </a:rPr>
              <a:t> values:</a:t>
            </a:r>
            <a:endParaRPr lang="en-GB" sz="2200" dirty="0" smtClean="0">
              <a:solidFill>
                <a:srgbClr val="0059FF"/>
              </a:solidFill>
              <a:effectLst/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87826"/>
              </p:ext>
            </p:extLst>
          </p:nvPr>
        </p:nvGraphicFramePr>
        <p:xfrm>
          <a:off x="2806694" y="2008098"/>
          <a:ext cx="1978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5" name="Equation" r:id="rId7" imgW="1091880" imgH="241200" progId="Equation.3">
                  <p:embed/>
                </p:oleObj>
              </mc:Choice>
              <mc:Fallback>
                <p:oleObj name="Equation" r:id="rId7" imgW="109188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694" y="2008098"/>
                        <a:ext cx="19780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827081"/>
              </p:ext>
            </p:extLst>
          </p:nvPr>
        </p:nvGraphicFramePr>
        <p:xfrm>
          <a:off x="2123728" y="1519865"/>
          <a:ext cx="116363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6" name="Equation" r:id="rId9" imgW="647640" imgH="228600" progId="Equation.3">
                  <p:embed/>
                </p:oleObj>
              </mc:Choice>
              <mc:Fallback>
                <p:oleObj name="Equation" r:id="rId9" imgW="64764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519865"/>
                        <a:ext cx="1163638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8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15674" y="2028134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err="1" smtClean="0">
                <a:effectLst/>
                <a:latin typeface="+mn-lt"/>
              </a:rPr>
              <a:t>Quenching</a:t>
            </a:r>
            <a:r>
              <a:rPr lang="fr-FR" dirty="0" smtClean="0">
                <a:effectLst/>
                <a:latin typeface="+mn-lt"/>
              </a:rPr>
              <a:t> coefficient:</a:t>
            </a:r>
            <a:endParaRPr lang="en-GB" dirty="0" smtClean="0">
              <a:effectLst/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19824" y="1540916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smtClean="0">
                <a:effectLst/>
                <a:latin typeface="+mn-lt"/>
              </a:rPr>
              <a:t>Natural </a:t>
            </a:r>
            <a:r>
              <a:rPr lang="fr-FR" dirty="0" err="1" smtClean="0">
                <a:effectLst/>
                <a:latin typeface="+mn-lt"/>
              </a:rPr>
              <a:t>lifetime</a:t>
            </a:r>
            <a:r>
              <a:rPr lang="fr-FR" dirty="0" smtClean="0">
                <a:effectLst/>
                <a:latin typeface="+mn-lt"/>
              </a:rPr>
              <a:t>:</a:t>
            </a:r>
            <a:endParaRPr lang="en-GB" dirty="0" smtClean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657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5" y="976619"/>
            <a:ext cx="5335247" cy="570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Title 1"/>
          <p:cNvSpPr txBox="1">
            <a:spLocks/>
          </p:cNvSpPr>
          <p:nvPr/>
        </p:nvSpPr>
        <p:spPr bwMode="auto">
          <a:xfrm>
            <a:off x="1455572" y="-27384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Example</a:t>
            </a: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Technological</a:t>
            </a: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</a:b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applications incl. </a:t>
            </a: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biomedical</a:t>
            </a:r>
            <a:endParaRPr lang="en-US" altLang="en-US" sz="30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411760" y="2348880"/>
            <a:ext cx="1008112" cy="135889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 bwMode="auto">
          <a:xfrm>
            <a:off x="3419872" y="3028329"/>
            <a:ext cx="2952328" cy="109358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3" name="Rectangle 1"/>
          <p:cNvSpPr>
            <a:spLocks noChangeArrowheads="1"/>
          </p:cNvSpPr>
          <p:nvPr/>
        </p:nvSpPr>
        <p:spPr bwMode="auto">
          <a:xfrm>
            <a:off x="5969080" y="3891080"/>
            <a:ext cx="3174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800100" indent="-3429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457200" lvl="1" indent="0" eaLnBrk="1" hangingPunct="1">
              <a:spcBef>
                <a:spcPts val="500"/>
              </a:spcBef>
              <a:spcAft>
                <a:spcPts val="500"/>
              </a:spcAft>
              <a:buClrTx/>
              <a:buSzTx/>
              <a:buNone/>
            </a:pPr>
            <a:r>
              <a:rPr lang="en-US" altLang="en-US" smtClean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Arial" pitchFamily="34" charset="0"/>
              </a:rPr>
              <a:t>Atoms: Precursors</a:t>
            </a:r>
            <a:endParaRPr lang="en-US" altLang="en-US" dirty="0">
              <a:solidFill>
                <a:srgbClr val="FF0000"/>
              </a:solidFill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844024" y="4910065"/>
            <a:ext cx="3209928" cy="8309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effectLst/>
                <a:latin typeface="+mn-lt"/>
              </a:rPr>
              <a:t>Determination </a:t>
            </a:r>
            <a:r>
              <a:rPr lang="en-GB" sz="2400" smtClean="0">
                <a:effectLst/>
                <a:latin typeface="+mn-lt"/>
              </a:rPr>
              <a:t>of N, O &amp; H </a:t>
            </a:r>
            <a:r>
              <a:rPr lang="en-GB" sz="2400" dirty="0" smtClean="0">
                <a:effectLst/>
                <a:latin typeface="+mn-lt"/>
              </a:rPr>
              <a:t>densities</a:t>
            </a:r>
            <a:endParaRPr lang="en-GB" dirty="0" smtClean="0">
              <a:effectLst/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605007" y="1240884"/>
            <a:ext cx="3305713" cy="11079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charset="0"/>
              <a:buChar char="•"/>
            </a:pPr>
            <a:r>
              <a:rPr lang="en-US" sz="2200" smtClean="0">
                <a:effectLst/>
                <a:latin typeface="+mn-lt"/>
              </a:rPr>
              <a:t>Atmospheric pressure low-temperature plasmas</a:t>
            </a:r>
            <a:endParaRPr lang="en-US" sz="2200" dirty="0" err="1" smtClean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9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3" grpId="0"/>
      <p:bldP spid="11" grpId="0"/>
    </p:bldLst>
  </p:timing>
</p:sld>
</file>

<file path=ppt/theme/theme1.xml><?xml version="1.0" encoding="utf-8"?>
<a:theme xmlns:a="http://schemas.openxmlformats.org/drawingml/2006/main" name="YPI_Talk_Template">
  <a:themeElements>
    <a:clrScheme name="York Officlial Colours">
      <a:dk1>
        <a:srgbClr val="000000"/>
      </a:dk1>
      <a:lt1>
        <a:srgbClr val="FFFFFF"/>
      </a:lt1>
      <a:dk2>
        <a:srgbClr val="000000"/>
      </a:dk2>
      <a:lt2>
        <a:srgbClr val="BEBEBE"/>
      </a:lt2>
      <a:accent1>
        <a:srgbClr val="002663"/>
      </a:accent1>
      <a:accent2>
        <a:srgbClr val="18453B"/>
      </a:accent2>
      <a:accent3>
        <a:srgbClr val="0030A6"/>
      </a:accent3>
      <a:accent4>
        <a:srgbClr val="357F68"/>
      </a:accent4>
      <a:accent5>
        <a:srgbClr val="0059E7"/>
      </a:accent5>
      <a:accent6>
        <a:srgbClr val="49DFC2"/>
      </a:accent6>
      <a:hlink>
        <a:srgbClr val="FF6666"/>
      </a:hlink>
      <a:folHlink>
        <a:srgbClr val="7E1725"/>
      </a:folHlink>
    </a:clrScheme>
    <a:fontScheme name="UofY_new_powerpoint_template-fancy_v3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256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charset="0"/>
          <a:buChar char="n"/>
          <a:tabLst/>
          <a:defRPr kumimoji="0" sz="2000" b="0" i="0" u="none" strike="noStrike" cap="none" normalizeH="0" baseline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charset="0"/>
            <a:ea typeface="ＭＳ Ｐゴシック" charset="0"/>
            <a:cs typeface="Arial" charset="0"/>
          </a:defRPr>
        </a:defPPr>
      </a:lstStyle>
    </a:spDef>
    <a:lnDef>
      <a:spPr bwMode="auto">
        <a:noFill/>
        <a:ln w="38100" cap="flat" cmpd="sng" algn="ctr">
          <a:solidFill>
            <a:srgbClr val="002569"/>
          </a:solidFill>
          <a:prstDash val="solid"/>
          <a:round/>
          <a:headEnd type="none" w="med" len="med"/>
          <a:tailEnd type="triangle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>
          <a:ext uri="{FAA26D3D-D897-4be2-8F04-BA451C77F1D7}">
            <ma14:placeholderFlag xmlns:ma14="http://schemas.microsoft.com/office/mac/drawingml/2011/main" val="1"/>
          </a:ex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72000" tIns="45720" rIns="72000" bIns="45720" numCol="1" rtlCol="0" anchor="t" anchorCtr="0" compatLnSpc="1">
        <a:prstTxWarp prst="textNoShape">
          <a:avLst/>
        </a:prstTxWarp>
        <a:spAutoFit/>
      </a:bodyPr>
      <a:lstStyle>
        <a:defPPr marL="342000" indent="-342000">
          <a:spcBef>
            <a:spcPts val="600"/>
          </a:spcBef>
          <a:buClr>
            <a:srgbClr val="002569"/>
          </a:buClr>
          <a:buSzPct val="75000"/>
          <a:defRPr sz="2800" dirty="0" err="1" smtClean="0">
            <a:effectLst/>
            <a:latin typeface="+mn-lt"/>
          </a:defRPr>
        </a:defPPr>
      </a:lstStyle>
    </a:tx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38916</TotalTime>
  <Words>829</Words>
  <Application>Microsoft Macintosh PowerPoint</Application>
  <PresentationFormat>On-screen Show (4:3)</PresentationFormat>
  <Paragraphs>294</Paragraphs>
  <Slides>26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Calibri</vt:lpstr>
      <vt:lpstr>Cambria Math</vt:lpstr>
      <vt:lpstr>MS PGothic</vt:lpstr>
      <vt:lpstr>ＭＳ Ｐゴシック</vt:lpstr>
      <vt:lpstr>Myriad bold</vt:lpstr>
      <vt:lpstr>Myriad pro</vt:lpstr>
      <vt:lpstr>Myriad pro</vt:lpstr>
      <vt:lpstr>Symbol</vt:lpstr>
      <vt:lpstr>Tahoma</vt:lpstr>
      <vt:lpstr>Times New Roman</vt:lpstr>
      <vt:lpstr>Wingdings</vt:lpstr>
      <vt:lpstr>Arial</vt:lpstr>
      <vt:lpstr>YPI_Talk_Template</vt:lpstr>
      <vt:lpstr>Document</vt:lpstr>
      <vt:lpstr>Equation</vt:lpstr>
      <vt:lpstr>Plasma Diagnostic Techniques: Laser Induced Fluorescence (LIF/TALIF) spectroscopy</vt:lpstr>
      <vt:lpstr>PowerPoint Presentation</vt:lpstr>
      <vt:lpstr>Detection of Atomic &amp; Molecular  Radicals by Laser Induced Fluorescence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Measured vs calculated decay rate</vt:lpstr>
      <vt:lpstr>Measured vs calculated decay rate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kari</dc:creator>
  <cp:lastModifiedBy>Microsoft Office User</cp:lastModifiedBy>
  <cp:revision>1627</cp:revision>
  <cp:lastPrinted>2013-06-22T16:33:25Z</cp:lastPrinted>
  <dcterms:created xsi:type="dcterms:W3CDTF">2012-06-06T02:36:50Z</dcterms:created>
  <dcterms:modified xsi:type="dcterms:W3CDTF">2017-10-27T07:56:09Z</dcterms:modified>
</cp:coreProperties>
</file>